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2" r:id="rId4"/>
    <p:sldId id="263" r:id="rId5"/>
    <p:sldId id="264" r:id="rId6"/>
    <p:sldId id="265" r:id="rId7"/>
    <p:sldId id="266" r:id="rId8"/>
    <p:sldId id="267" r:id="rId9"/>
    <p:sldId id="268" r:id="rId10"/>
    <p:sldId id="269" r:id="rId11"/>
    <p:sldId id="270" r:id="rId12"/>
    <p:sldId id="259" r:id="rId13"/>
    <p:sldId id="271" r:id="rId14"/>
    <p:sldId id="273" r:id="rId15"/>
    <p:sldId id="274" r:id="rId16"/>
    <p:sldId id="272" r:id="rId17"/>
    <p:sldId id="275" r:id="rId18"/>
    <p:sldId id="276" r:id="rId19"/>
    <p:sldId id="277" r:id="rId20"/>
    <p:sldId id="260" r:id="rId21"/>
    <p:sldId id="278" r:id="rId22"/>
    <p:sldId id="296" r:id="rId23"/>
    <p:sldId id="279" r:id="rId24"/>
    <p:sldId id="280" r:id="rId25"/>
    <p:sldId id="281" r:id="rId26"/>
    <p:sldId id="282" r:id="rId27"/>
    <p:sldId id="283" r:id="rId28"/>
    <p:sldId id="261" r:id="rId29"/>
    <p:sldId id="284" r:id="rId30"/>
    <p:sldId id="285" r:id="rId31"/>
    <p:sldId id="286" r:id="rId32"/>
    <p:sldId id="287" r:id="rId33"/>
    <p:sldId id="291" r:id="rId34"/>
    <p:sldId id="292" r:id="rId35"/>
    <p:sldId id="294" r:id="rId36"/>
    <p:sldId id="295" r:id="rId37"/>
    <p:sldId id="290" r:id="rId38"/>
    <p:sldId id="288" r:id="rId39"/>
    <p:sldId id="289"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E0"/>
    <a:srgbClr val="FFF2CC"/>
    <a:srgbClr val="E7E6E6"/>
    <a:srgbClr val="FFFCF5"/>
    <a:srgbClr val="0072C6"/>
    <a:srgbClr val="4F28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15" autoAdjust="0"/>
    <p:restoredTop sz="93792" autoAdjust="0"/>
  </p:normalViewPr>
  <p:slideViewPr>
    <p:cSldViewPr snapToGrid="0">
      <p:cViewPr varScale="1">
        <p:scale>
          <a:sx n="62" d="100"/>
          <a:sy n="62" d="100"/>
        </p:scale>
        <p:origin x="796"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25D5-0A49-4F21-8F47-7CD3ED9962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A11F9C7-456C-4683-8173-6C0CD3B98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B93188-CF57-46AA-872B-9B22DC88052D}"/>
              </a:ext>
            </a:extLst>
          </p:cNvPr>
          <p:cNvSpPr>
            <a:spLocks noGrp="1"/>
          </p:cNvSpPr>
          <p:nvPr>
            <p:ph type="dt" sz="half" idx="10"/>
          </p:nvPr>
        </p:nvSpPr>
        <p:spPr/>
        <p:txBody>
          <a:bodyPr/>
          <a:lstStyle/>
          <a:p>
            <a:fld id="{655AA731-BE5F-44DA-AAEA-300254B29F16}" type="datetimeFigureOut">
              <a:rPr lang="en-GB" smtClean="0"/>
              <a:t>17/07/2023</a:t>
            </a:fld>
            <a:endParaRPr lang="en-GB"/>
          </a:p>
        </p:txBody>
      </p:sp>
      <p:sp>
        <p:nvSpPr>
          <p:cNvPr id="5" name="Footer Placeholder 4">
            <a:extLst>
              <a:ext uri="{FF2B5EF4-FFF2-40B4-BE49-F238E27FC236}">
                <a16:creationId xmlns:a16="http://schemas.microsoft.com/office/drawing/2014/main" id="{A44D696A-CC92-43E4-A1AB-94F65AB0AC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F9DFA9-9D24-44B0-B720-0A323E1665A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45968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9852-4A1F-4534-A26C-07DAF152C7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6D4250-E39F-4B4F-9DE9-E34B83DE0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274809-53F4-4795-A1AA-DF31B42F1AC4}"/>
              </a:ext>
            </a:extLst>
          </p:cNvPr>
          <p:cNvSpPr>
            <a:spLocks noGrp="1"/>
          </p:cNvSpPr>
          <p:nvPr>
            <p:ph type="dt" sz="half" idx="10"/>
          </p:nvPr>
        </p:nvSpPr>
        <p:spPr/>
        <p:txBody>
          <a:bodyPr/>
          <a:lstStyle/>
          <a:p>
            <a:fld id="{655AA731-BE5F-44DA-AAEA-300254B29F16}" type="datetimeFigureOut">
              <a:rPr lang="en-GB" smtClean="0"/>
              <a:t>17/07/2023</a:t>
            </a:fld>
            <a:endParaRPr lang="en-GB"/>
          </a:p>
        </p:txBody>
      </p:sp>
      <p:sp>
        <p:nvSpPr>
          <p:cNvPr id="5" name="Footer Placeholder 4">
            <a:extLst>
              <a:ext uri="{FF2B5EF4-FFF2-40B4-BE49-F238E27FC236}">
                <a16:creationId xmlns:a16="http://schemas.microsoft.com/office/drawing/2014/main" id="{65FFA38D-12A2-42A6-993F-C6A5EEF190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0BB32-EDDE-444A-9B25-5BE7FBAFE7D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07940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5C9E-9D2C-4790-8FCF-88B68CE948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A3D2EA-E858-4A0F-B927-0424563B4F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7E80BC-E023-4400-A601-FEC4AE3305B8}"/>
              </a:ext>
            </a:extLst>
          </p:cNvPr>
          <p:cNvSpPr>
            <a:spLocks noGrp="1"/>
          </p:cNvSpPr>
          <p:nvPr>
            <p:ph type="dt" sz="half" idx="10"/>
          </p:nvPr>
        </p:nvSpPr>
        <p:spPr/>
        <p:txBody>
          <a:bodyPr/>
          <a:lstStyle/>
          <a:p>
            <a:fld id="{655AA731-BE5F-44DA-AAEA-300254B29F16}" type="datetimeFigureOut">
              <a:rPr lang="en-GB" smtClean="0"/>
              <a:t>17/07/2023</a:t>
            </a:fld>
            <a:endParaRPr lang="en-GB"/>
          </a:p>
        </p:txBody>
      </p:sp>
      <p:sp>
        <p:nvSpPr>
          <p:cNvPr id="5" name="Footer Placeholder 4">
            <a:extLst>
              <a:ext uri="{FF2B5EF4-FFF2-40B4-BE49-F238E27FC236}">
                <a16:creationId xmlns:a16="http://schemas.microsoft.com/office/drawing/2014/main" id="{5C1F523C-248B-4AA1-958A-9202E522F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85408B-ADCB-4468-A71C-8DF409A3E71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4153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BF13-2AE5-41DF-9990-C746F2C3804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B7556A-CC17-4966-9B0E-1D9B4D05AC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98219E-C487-43F0-B92D-EE52B180E052}"/>
              </a:ext>
            </a:extLst>
          </p:cNvPr>
          <p:cNvSpPr>
            <a:spLocks noGrp="1"/>
          </p:cNvSpPr>
          <p:nvPr>
            <p:ph type="dt" sz="half" idx="10"/>
          </p:nvPr>
        </p:nvSpPr>
        <p:spPr/>
        <p:txBody>
          <a:bodyPr/>
          <a:lstStyle/>
          <a:p>
            <a:fld id="{655AA731-BE5F-44DA-AAEA-300254B29F16}" type="datetimeFigureOut">
              <a:rPr lang="en-GB" smtClean="0"/>
              <a:t>17/07/2023</a:t>
            </a:fld>
            <a:endParaRPr lang="en-GB"/>
          </a:p>
        </p:txBody>
      </p:sp>
      <p:sp>
        <p:nvSpPr>
          <p:cNvPr id="5" name="Footer Placeholder 4">
            <a:extLst>
              <a:ext uri="{FF2B5EF4-FFF2-40B4-BE49-F238E27FC236}">
                <a16:creationId xmlns:a16="http://schemas.microsoft.com/office/drawing/2014/main" id="{9527976D-8EC4-49A5-96E6-B2981505A0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74721B-47EE-4192-ADEB-CDA1E47C355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254020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1133-3756-481E-B71A-B0A44EB5F8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1F674F9-C281-48FD-ADED-240B0022D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5080EF-97C4-4A47-B7F4-5799E361BE53}"/>
              </a:ext>
            </a:extLst>
          </p:cNvPr>
          <p:cNvSpPr>
            <a:spLocks noGrp="1"/>
          </p:cNvSpPr>
          <p:nvPr>
            <p:ph type="dt" sz="half" idx="10"/>
          </p:nvPr>
        </p:nvSpPr>
        <p:spPr/>
        <p:txBody>
          <a:bodyPr/>
          <a:lstStyle/>
          <a:p>
            <a:fld id="{655AA731-BE5F-44DA-AAEA-300254B29F16}" type="datetimeFigureOut">
              <a:rPr lang="en-GB" smtClean="0"/>
              <a:t>17/07/2023</a:t>
            </a:fld>
            <a:endParaRPr lang="en-GB"/>
          </a:p>
        </p:txBody>
      </p:sp>
      <p:sp>
        <p:nvSpPr>
          <p:cNvPr id="5" name="Footer Placeholder 4">
            <a:extLst>
              <a:ext uri="{FF2B5EF4-FFF2-40B4-BE49-F238E27FC236}">
                <a16:creationId xmlns:a16="http://schemas.microsoft.com/office/drawing/2014/main" id="{8593576A-0C98-4197-B552-5A1FD9EEC3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6C5722-7FCC-47CE-B040-FA5B6FB0545B}"/>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26009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E3BD-F001-4EB7-91F7-0F90ED4439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9984ED-96E7-4038-90A1-5DB59CB43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D563563-8253-4166-850E-B973667E4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6BA34BA-6711-45B7-B2DF-9E511CC031D4}"/>
              </a:ext>
            </a:extLst>
          </p:cNvPr>
          <p:cNvSpPr>
            <a:spLocks noGrp="1"/>
          </p:cNvSpPr>
          <p:nvPr>
            <p:ph type="dt" sz="half" idx="10"/>
          </p:nvPr>
        </p:nvSpPr>
        <p:spPr/>
        <p:txBody>
          <a:bodyPr/>
          <a:lstStyle/>
          <a:p>
            <a:fld id="{655AA731-BE5F-44DA-AAEA-300254B29F16}" type="datetimeFigureOut">
              <a:rPr lang="en-GB" smtClean="0"/>
              <a:t>17/07/2023</a:t>
            </a:fld>
            <a:endParaRPr lang="en-GB"/>
          </a:p>
        </p:txBody>
      </p:sp>
      <p:sp>
        <p:nvSpPr>
          <p:cNvPr id="6" name="Footer Placeholder 5">
            <a:extLst>
              <a:ext uri="{FF2B5EF4-FFF2-40B4-BE49-F238E27FC236}">
                <a16:creationId xmlns:a16="http://schemas.microsoft.com/office/drawing/2014/main" id="{996682FF-D043-4CD9-85DD-06DCDA02CB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80D064-369A-4B84-A4B6-7B0AB4CA141D}"/>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45575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6D76-8132-4A6D-B398-827B951DA2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93001B0-38E9-45D6-93E2-9922A8CE8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ACAE58-15CC-4FB4-9CFC-5B66F2D04E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CEEA97-A779-46D4-B939-DB05AD0CA0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B13A1-5AAE-4F72-AC8F-49CC43F43B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7AC9284-4133-40B9-BA1A-DE000772B26B}"/>
              </a:ext>
            </a:extLst>
          </p:cNvPr>
          <p:cNvSpPr>
            <a:spLocks noGrp="1"/>
          </p:cNvSpPr>
          <p:nvPr>
            <p:ph type="dt" sz="half" idx="10"/>
          </p:nvPr>
        </p:nvSpPr>
        <p:spPr/>
        <p:txBody>
          <a:bodyPr/>
          <a:lstStyle/>
          <a:p>
            <a:fld id="{655AA731-BE5F-44DA-AAEA-300254B29F16}" type="datetimeFigureOut">
              <a:rPr lang="en-GB" smtClean="0"/>
              <a:t>17/07/2023</a:t>
            </a:fld>
            <a:endParaRPr lang="en-GB"/>
          </a:p>
        </p:txBody>
      </p:sp>
      <p:sp>
        <p:nvSpPr>
          <p:cNvPr id="8" name="Footer Placeholder 7">
            <a:extLst>
              <a:ext uri="{FF2B5EF4-FFF2-40B4-BE49-F238E27FC236}">
                <a16:creationId xmlns:a16="http://schemas.microsoft.com/office/drawing/2014/main" id="{AA73DE33-3BB9-4E73-8BDA-7CB9152D53E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DB3FA04-A010-46E5-BB3B-48730296E0C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95790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0232-DCE2-4776-9B8B-9FADEA174C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896787-E84C-48C3-AF04-F94EF2D019C7}"/>
              </a:ext>
            </a:extLst>
          </p:cNvPr>
          <p:cNvSpPr>
            <a:spLocks noGrp="1"/>
          </p:cNvSpPr>
          <p:nvPr>
            <p:ph type="dt" sz="half" idx="10"/>
          </p:nvPr>
        </p:nvSpPr>
        <p:spPr/>
        <p:txBody>
          <a:bodyPr/>
          <a:lstStyle/>
          <a:p>
            <a:fld id="{655AA731-BE5F-44DA-AAEA-300254B29F16}" type="datetimeFigureOut">
              <a:rPr lang="en-GB" smtClean="0"/>
              <a:t>17/07/2023</a:t>
            </a:fld>
            <a:endParaRPr lang="en-GB"/>
          </a:p>
        </p:txBody>
      </p:sp>
      <p:sp>
        <p:nvSpPr>
          <p:cNvPr id="4" name="Footer Placeholder 3">
            <a:extLst>
              <a:ext uri="{FF2B5EF4-FFF2-40B4-BE49-F238E27FC236}">
                <a16:creationId xmlns:a16="http://schemas.microsoft.com/office/drawing/2014/main" id="{E68DD866-152C-4F9F-92DE-94061173BF9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7DB93CF-8038-45E0-BD85-9120EE9C3C2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99512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B5F380-1FF9-430D-98B7-D2917D30C452}"/>
              </a:ext>
            </a:extLst>
          </p:cNvPr>
          <p:cNvSpPr>
            <a:spLocks noGrp="1"/>
          </p:cNvSpPr>
          <p:nvPr>
            <p:ph type="dt" sz="half" idx="10"/>
          </p:nvPr>
        </p:nvSpPr>
        <p:spPr/>
        <p:txBody>
          <a:bodyPr/>
          <a:lstStyle/>
          <a:p>
            <a:fld id="{655AA731-BE5F-44DA-AAEA-300254B29F16}" type="datetimeFigureOut">
              <a:rPr lang="en-GB" smtClean="0"/>
              <a:t>17/07/2023</a:t>
            </a:fld>
            <a:endParaRPr lang="en-GB"/>
          </a:p>
        </p:txBody>
      </p:sp>
      <p:sp>
        <p:nvSpPr>
          <p:cNvPr id="3" name="Footer Placeholder 2">
            <a:extLst>
              <a:ext uri="{FF2B5EF4-FFF2-40B4-BE49-F238E27FC236}">
                <a16:creationId xmlns:a16="http://schemas.microsoft.com/office/drawing/2014/main" id="{3A8A85EA-98A4-496F-9F56-144CAA5C201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1BE35B-8471-4048-8328-6ADB1FA1AD7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58924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C86C-5EAA-4625-8BB6-9EE0CA0A2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C9C4B20-438E-4483-BFB7-8AC7879A67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EE02787-3E38-4BB8-B724-DB95548D5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60DDD5-FC28-4304-9812-2FC3FC7633D4}"/>
              </a:ext>
            </a:extLst>
          </p:cNvPr>
          <p:cNvSpPr>
            <a:spLocks noGrp="1"/>
          </p:cNvSpPr>
          <p:nvPr>
            <p:ph type="dt" sz="half" idx="10"/>
          </p:nvPr>
        </p:nvSpPr>
        <p:spPr/>
        <p:txBody>
          <a:bodyPr/>
          <a:lstStyle/>
          <a:p>
            <a:fld id="{655AA731-BE5F-44DA-AAEA-300254B29F16}" type="datetimeFigureOut">
              <a:rPr lang="en-GB" smtClean="0"/>
              <a:t>17/07/2023</a:t>
            </a:fld>
            <a:endParaRPr lang="en-GB"/>
          </a:p>
        </p:txBody>
      </p:sp>
      <p:sp>
        <p:nvSpPr>
          <p:cNvPr id="6" name="Footer Placeholder 5">
            <a:extLst>
              <a:ext uri="{FF2B5EF4-FFF2-40B4-BE49-F238E27FC236}">
                <a16:creationId xmlns:a16="http://schemas.microsoft.com/office/drawing/2014/main" id="{EDE0E43A-39E4-423C-8C5A-74A6EEE4FB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0AE7BE-9122-44FD-8840-D6D9ED074CE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8354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A7A2-1194-44B2-A24D-309B69530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2055119-F4AB-4C8B-B4A5-1D815CC85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940740-3523-42C7-9B50-C5167DB44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C0CEA-C7D7-4B0E-87C1-1180B68D805C}"/>
              </a:ext>
            </a:extLst>
          </p:cNvPr>
          <p:cNvSpPr>
            <a:spLocks noGrp="1"/>
          </p:cNvSpPr>
          <p:nvPr>
            <p:ph type="dt" sz="half" idx="10"/>
          </p:nvPr>
        </p:nvSpPr>
        <p:spPr/>
        <p:txBody>
          <a:bodyPr/>
          <a:lstStyle/>
          <a:p>
            <a:fld id="{655AA731-BE5F-44DA-AAEA-300254B29F16}" type="datetimeFigureOut">
              <a:rPr lang="en-GB" smtClean="0"/>
              <a:t>17/07/2023</a:t>
            </a:fld>
            <a:endParaRPr lang="en-GB"/>
          </a:p>
        </p:txBody>
      </p:sp>
      <p:sp>
        <p:nvSpPr>
          <p:cNvPr id="6" name="Footer Placeholder 5">
            <a:extLst>
              <a:ext uri="{FF2B5EF4-FFF2-40B4-BE49-F238E27FC236}">
                <a16:creationId xmlns:a16="http://schemas.microsoft.com/office/drawing/2014/main" id="{5BE40D92-F412-43E0-AA64-961BC645F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38A016-D7F3-4D38-8E7E-08B1AD157B5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14925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99167-3E93-4CF9-B3B8-18253605E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C3474D-735D-4086-A981-EABD7F7CBA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AB44C2-0112-4FBB-8FC0-0E76B6545F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AA731-BE5F-44DA-AAEA-300254B29F16}" type="datetimeFigureOut">
              <a:rPr lang="en-GB" smtClean="0"/>
              <a:t>17/07/2023</a:t>
            </a:fld>
            <a:endParaRPr lang="en-GB"/>
          </a:p>
        </p:txBody>
      </p:sp>
      <p:sp>
        <p:nvSpPr>
          <p:cNvPr id="5" name="Footer Placeholder 4">
            <a:extLst>
              <a:ext uri="{FF2B5EF4-FFF2-40B4-BE49-F238E27FC236}">
                <a16:creationId xmlns:a16="http://schemas.microsoft.com/office/drawing/2014/main" id="{CDFE1CD1-DE38-4370-8C53-AA09D8B8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628084C-535D-495E-B6E2-A71392360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AF2BE-868A-41E0-B759-D77373C50BED}" type="slidenum">
              <a:rPr lang="en-GB" smtClean="0"/>
              <a:t>‹#›</a:t>
            </a:fld>
            <a:endParaRPr lang="en-GB"/>
          </a:p>
        </p:txBody>
      </p:sp>
    </p:spTree>
    <p:extLst>
      <p:ext uri="{BB962C8B-B14F-4D97-AF65-F5344CB8AC3E}">
        <p14:creationId xmlns:p14="http://schemas.microsoft.com/office/powerpoint/2010/main" val="741335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earn.microsoft.com/en-us/training/paths/azure-data-fundamentals-explore-core-data-concept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training/paths/azure-data-fundamentals-explore-relational-data/"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microsoft.com/en-us/training/paths/azure-data-fundamentals-explore-non-relational-data/"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hyperlink" Target="https://learn.microsoft.com/en-us/training/paths/azure-data-fundamentals-explore-data-warehouse-analytic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3" Type="http://schemas.openxmlformats.org/officeDocument/2006/relationships/image" Target="../media/image24.jpeg"/><Relationship Id="rId21" Type="http://schemas.openxmlformats.org/officeDocument/2006/relationships/image" Target="../media/image42.png"/><Relationship Id="rId7" Type="http://schemas.openxmlformats.org/officeDocument/2006/relationships/image" Target="../media/image28.jpe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39.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image" Target="../media/image43.png"/><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image" Target="../media/image24.jpe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2ryG3Jy6eIY"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3" name="TextBox 2">
            <a:extLst>
              <a:ext uri="{FF2B5EF4-FFF2-40B4-BE49-F238E27FC236}">
                <a16:creationId xmlns:a16="http://schemas.microsoft.com/office/drawing/2014/main" id="{2D770178-B7E8-2A93-7353-8DB417B052EB}"/>
              </a:ext>
            </a:extLst>
          </p:cNvPr>
          <p:cNvSpPr txBox="1"/>
          <p:nvPr/>
        </p:nvSpPr>
        <p:spPr>
          <a:xfrm>
            <a:off x="144770" y="1074403"/>
            <a:ext cx="11208206" cy="369332"/>
          </a:xfrm>
          <a:prstGeom prst="rect">
            <a:avLst/>
          </a:prstGeom>
          <a:noFill/>
        </p:spPr>
        <p:txBody>
          <a:bodyPr wrap="square">
            <a:spAutoFit/>
          </a:bodyPr>
          <a:lstStyle/>
          <a:p>
            <a:r>
              <a:rPr lang="en-GB" dirty="0">
                <a:hlinkClick r:id="rId3"/>
              </a:rPr>
              <a:t>https://learn.microsoft.com/en-us/training/paths/azure-data-fundamentals-explore-core-data-concepts/</a:t>
            </a:r>
            <a:endParaRPr lang="en-GB" dirty="0"/>
          </a:p>
        </p:txBody>
      </p:sp>
    </p:spTree>
    <p:extLst>
      <p:ext uri="{BB962C8B-B14F-4D97-AF65-F5344CB8AC3E}">
        <p14:creationId xmlns:p14="http://schemas.microsoft.com/office/powerpoint/2010/main" val="158156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27</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5615063"/>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Synapse Analytics</a:t>
            </a:r>
            <a:endParaRPr lang="en-US" sz="1400" b="1" i="0" dirty="0">
              <a:solidFill>
                <a:srgbClr val="161616"/>
              </a:solidFill>
              <a:effectLst/>
              <a:latin typeface="+mj-lt"/>
            </a:endParaRPr>
          </a:p>
          <a:p>
            <a:pPr marL="285750" indent="-285750">
              <a:lnSpc>
                <a:spcPct val="120000"/>
              </a:lnSpc>
              <a:buFontTx/>
              <a:buChar char="-"/>
            </a:pPr>
            <a:r>
              <a:rPr lang="en-US" sz="1400" i="0" dirty="0">
                <a:solidFill>
                  <a:srgbClr val="161616"/>
                </a:solidFill>
                <a:effectLst/>
                <a:latin typeface="+mj-lt"/>
              </a:rPr>
              <a:t>Azure Synapse Analytics is a comprehensive, unified data analytics solution that provides a single service interface for multiple analytical capabilities.</a:t>
            </a:r>
          </a:p>
          <a:p>
            <a:pPr marL="285750" indent="-285750">
              <a:lnSpc>
                <a:spcPct val="120000"/>
              </a:lnSpc>
              <a:buFontTx/>
              <a:buChar char="-"/>
            </a:pPr>
            <a:r>
              <a:rPr lang="en-US" sz="1400" dirty="0">
                <a:solidFill>
                  <a:srgbClr val="161616"/>
                </a:solidFill>
                <a:latin typeface="+mj-lt"/>
              </a:rPr>
              <a:t>These include pipelines (azure data factory), SQL database engine, Azure Synapse Data Explorer, and Apache Spark. </a:t>
            </a:r>
          </a:p>
          <a:p>
            <a:pPr marL="285750" indent="-285750">
              <a:lnSpc>
                <a:spcPct val="120000"/>
              </a:lnSpc>
              <a:buFontTx/>
              <a:buChar char="-"/>
            </a:pPr>
            <a:r>
              <a:rPr lang="en-US" sz="1400" dirty="0">
                <a:solidFill>
                  <a:srgbClr val="161616"/>
                </a:solidFill>
                <a:latin typeface="+mj-lt"/>
              </a:rPr>
              <a:t>Apache spark allows for the creation of an Apache spark pool which can be used to run PySpark notebooks. PySpark is a python-based API used for the Spark implementation and is written in Scala programming language. </a:t>
            </a:r>
          </a:p>
          <a:p>
            <a:pPr marL="285750" indent="-285750">
              <a:lnSpc>
                <a:spcPct val="120000"/>
              </a:lnSpc>
              <a:buFontTx/>
              <a:buChar char="-"/>
            </a:pPr>
            <a:r>
              <a:rPr lang="en-US" sz="1400" i="0" dirty="0">
                <a:solidFill>
                  <a:srgbClr val="161616"/>
                </a:solidFill>
                <a:effectLst/>
                <a:latin typeface="+mj-lt"/>
              </a:rPr>
              <a:t>Azure Synapse Data Explorer is a high-performance data analytics solution that is optimized for real-time querying of log and telemetry data using Kusto Query Language (KQL).</a:t>
            </a:r>
          </a:p>
          <a:p>
            <a:pPr>
              <a:lnSpc>
                <a:spcPct val="120000"/>
              </a:lnSpc>
            </a:pPr>
            <a:endParaRPr lang="en-US" sz="1400" i="0" dirty="0">
              <a:solidFill>
                <a:srgbClr val="161616"/>
              </a:solidFill>
              <a:effectLst/>
              <a:latin typeface="+mj-lt"/>
            </a:endParaRPr>
          </a:p>
          <a:p>
            <a:pPr>
              <a:lnSpc>
                <a:spcPct val="120000"/>
              </a:lnSpc>
            </a:pPr>
            <a:r>
              <a:rPr lang="en-US" sz="1600" b="1" dirty="0">
                <a:solidFill>
                  <a:srgbClr val="161616"/>
                </a:solidFill>
                <a:latin typeface="+mj-lt"/>
              </a:rPr>
              <a:t>Azure Databricks</a:t>
            </a:r>
          </a:p>
          <a:p>
            <a:pPr marL="285750" indent="-285750">
              <a:lnSpc>
                <a:spcPct val="120000"/>
              </a:lnSpc>
              <a:buFontTx/>
              <a:buChar char="-"/>
            </a:pPr>
            <a:r>
              <a:rPr lang="en-US" sz="1400" i="0" dirty="0">
                <a:solidFill>
                  <a:srgbClr val="161616"/>
                </a:solidFill>
                <a:effectLst/>
                <a:latin typeface="+mj-lt"/>
              </a:rPr>
              <a:t>Azure Databricks is an Azure-integrated version of the popular Databricks platform, which combines the Apache Spark data processing platform with SQL database semantics and an integrated management interface to enable large-scale data analytics. This is very similar to Azure data factory, however ADF is primarily used for Data Integration services to perform ETL processes and orchestrate data movements at scale. In contrast, Databricks provides a collaborative platform for Data Engineers and Data Scientists to perform ETL as well as build Machine Learning models under a single platform.</a:t>
            </a:r>
          </a:p>
          <a:p>
            <a:pPr marL="285750" indent="-285750">
              <a:lnSpc>
                <a:spcPct val="120000"/>
              </a:lnSpc>
              <a:buFontTx/>
              <a:buChar char="-"/>
            </a:pPr>
            <a:endParaRPr lang="en-US" sz="1400" dirty="0">
              <a:solidFill>
                <a:srgbClr val="161616"/>
              </a:solidFill>
              <a:latin typeface="+mj-lt"/>
            </a:endParaRPr>
          </a:p>
          <a:p>
            <a:pPr>
              <a:lnSpc>
                <a:spcPct val="120000"/>
              </a:lnSpc>
            </a:pPr>
            <a:r>
              <a:rPr lang="en-US" sz="1600" b="1" i="0" dirty="0">
                <a:solidFill>
                  <a:srgbClr val="161616"/>
                </a:solidFill>
                <a:effectLst/>
                <a:latin typeface="+mj-lt"/>
              </a:rPr>
              <a:t>Azure HDInsight</a:t>
            </a:r>
          </a:p>
          <a:p>
            <a:pPr>
              <a:lnSpc>
                <a:spcPct val="120000"/>
              </a:lnSpc>
            </a:pPr>
            <a:r>
              <a:rPr lang="en-US" sz="1400" dirty="0">
                <a:solidFill>
                  <a:srgbClr val="161616"/>
                </a:solidFill>
                <a:latin typeface="+mj-lt"/>
              </a:rPr>
              <a:t>Azure HDInsight is an Azure service that provides Azure-hosted clusters for popular Apache open-source big data processing technologies, including:</a:t>
            </a:r>
          </a:p>
          <a:p>
            <a:pPr marL="285750" indent="-285750">
              <a:lnSpc>
                <a:spcPct val="120000"/>
              </a:lnSpc>
              <a:buFontTx/>
              <a:buChar char="-"/>
            </a:pPr>
            <a:r>
              <a:rPr lang="en-US" sz="1400" dirty="0">
                <a:solidFill>
                  <a:srgbClr val="161616"/>
                </a:solidFill>
                <a:latin typeface="+mj-lt"/>
              </a:rPr>
              <a:t>Apache Spark - a distributed data processing system that supports multiple programming languages and APIs, including Java, Scala, Python, and SQL.</a:t>
            </a:r>
          </a:p>
          <a:p>
            <a:pPr marL="285750" indent="-285750">
              <a:lnSpc>
                <a:spcPct val="120000"/>
              </a:lnSpc>
              <a:buFontTx/>
              <a:buChar char="-"/>
            </a:pPr>
            <a:r>
              <a:rPr lang="en-US" sz="1400" dirty="0">
                <a:solidFill>
                  <a:srgbClr val="161616"/>
                </a:solidFill>
                <a:latin typeface="+mj-lt"/>
              </a:rPr>
              <a:t>Apache Hadoop - a distributed system that uses MapReduce jobs to process large volumes of data efficiently across multiple cluster nodes. MapReduce jobs can be written in Java or abstracted by interfaces such as Apache Hive - a SQL-based API that runs on Hadoop.</a:t>
            </a:r>
          </a:p>
          <a:p>
            <a:pPr marL="285750" indent="-285750">
              <a:lnSpc>
                <a:spcPct val="120000"/>
              </a:lnSpc>
              <a:buFontTx/>
              <a:buChar char="-"/>
            </a:pPr>
            <a:r>
              <a:rPr lang="en-US" sz="1400" dirty="0">
                <a:solidFill>
                  <a:srgbClr val="161616"/>
                </a:solidFill>
                <a:latin typeface="+mj-lt"/>
              </a:rPr>
              <a:t>Apache HBase - an open-source system for large-scale NoSQL data storage and querying.</a:t>
            </a:r>
          </a:p>
          <a:p>
            <a:pPr marL="285750" indent="-285750">
              <a:lnSpc>
                <a:spcPct val="120000"/>
              </a:lnSpc>
              <a:buFontTx/>
              <a:buChar char="-"/>
            </a:pPr>
            <a:r>
              <a:rPr lang="en-US" sz="1400" dirty="0">
                <a:solidFill>
                  <a:srgbClr val="161616"/>
                </a:solidFill>
                <a:latin typeface="+mj-lt"/>
              </a:rPr>
              <a:t>Apache Kafka - a message broker for data stream processing.</a:t>
            </a:r>
            <a:endParaRPr lang="en-US" sz="1400" i="0" dirty="0">
              <a:solidFill>
                <a:srgbClr val="161616"/>
              </a:solidFill>
              <a:effectLst/>
              <a:latin typeface="+mj-lt"/>
            </a:endParaRPr>
          </a:p>
        </p:txBody>
      </p:sp>
    </p:spTree>
    <p:extLst>
      <p:ext uri="{BB962C8B-B14F-4D97-AF65-F5344CB8AC3E}">
        <p14:creationId xmlns:p14="http://schemas.microsoft.com/office/powerpoint/2010/main" val="697448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4839466"/>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Stream Analytics</a:t>
            </a:r>
            <a:endParaRPr lang="en-US" sz="1400" b="1" i="0" dirty="0">
              <a:solidFill>
                <a:srgbClr val="161616"/>
              </a:solidFill>
              <a:effectLst/>
              <a:latin typeface="+mj-lt"/>
            </a:endParaRPr>
          </a:p>
          <a:p>
            <a:pPr marL="285750" indent="-285750">
              <a:lnSpc>
                <a:spcPct val="120000"/>
              </a:lnSpc>
              <a:buFontTx/>
              <a:buChar char="-"/>
            </a:pPr>
            <a:r>
              <a:rPr lang="en-US" sz="1400" i="0" dirty="0">
                <a:solidFill>
                  <a:srgbClr val="161616"/>
                </a:solidFill>
                <a:effectLst/>
                <a:latin typeface="+mj-lt"/>
              </a:rPr>
              <a:t>Azure Stream Analytics is a real-time stream processing engine that captures a stream of data from an input, applies a query to extract and manipulate data from the input stream, and writes the results to an output for analysis or further processing.</a:t>
            </a:r>
          </a:p>
          <a:p>
            <a:pPr marL="285750" indent="-285750">
              <a:lnSpc>
                <a:spcPct val="120000"/>
              </a:lnSpc>
              <a:buFontTx/>
              <a:buChar char="-"/>
            </a:pPr>
            <a:r>
              <a:rPr lang="en-US" sz="1400" dirty="0">
                <a:solidFill>
                  <a:srgbClr val="161616"/>
                </a:solidFill>
                <a:latin typeface="+mj-lt"/>
              </a:rPr>
              <a:t>An example could be using companies house streaming </a:t>
            </a:r>
            <a:r>
              <a:rPr lang="en-US" sz="1400" dirty="0" err="1">
                <a:solidFill>
                  <a:srgbClr val="161616"/>
                </a:solidFill>
                <a:latin typeface="+mj-lt"/>
              </a:rPr>
              <a:t>api</a:t>
            </a:r>
            <a:r>
              <a:rPr lang="en-US" sz="1400" dirty="0">
                <a:solidFill>
                  <a:srgbClr val="161616"/>
                </a:solidFill>
                <a:latin typeface="+mj-lt"/>
              </a:rPr>
              <a:t> feeding data via azure stream analytics to collected the data and query the results for only what we need.</a:t>
            </a:r>
            <a:endParaRPr lang="en-US" sz="1400" i="0" dirty="0">
              <a:solidFill>
                <a:srgbClr val="161616"/>
              </a:solidFill>
              <a:effectLst/>
              <a:latin typeface="+mj-lt"/>
            </a:endParaRPr>
          </a:p>
          <a:p>
            <a:pPr>
              <a:lnSpc>
                <a:spcPct val="120000"/>
              </a:lnSpc>
            </a:pPr>
            <a:endParaRPr lang="en-US" sz="1400" i="0" dirty="0">
              <a:solidFill>
                <a:srgbClr val="161616"/>
              </a:solidFill>
              <a:effectLst/>
              <a:latin typeface="+mj-lt"/>
            </a:endParaRPr>
          </a:p>
          <a:p>
            <a:pPr>
              <a:lnSpc>
                <a:spcPct val="120000"/>
              </a:lnSpc>
            </a:pPr>
            <a:r>
              <a:rPr lang="en-US" sz="1600" b="1" dirty="0">
                <a:solidFill>
                  <a:srgbClr val="161616"/>
                </a:solidFill>
                <a:latin typeface="+mj-lt"/>
              </a:rPr>
              <a:t>Azure Data Explorer</a:t>
            </a:r>
          </a:p>
          <a:p>
            <a:pPr marL="285750" indent="-285750">
              <a:lnSpc>
                <a:spcPct val="120000"/>
              </a:lnSpc>
              <a:buFontTx/>
              <a:buChar char="-"/>
            </a:pPr>
            <a:r>
              <a:rPr lang="en-US" sz="1400" i="0" dirty="0">
                <a:solidFill>
                  <a:srgbClr val="161616"/>
                </a:solidFill>
                <a:effectLst/>
                <a:latin typeface="+mj-lt"/>
              </a:rPr>
              <a:t>Data analysts can use Azure Data Explorer to query and analyze data that includes a timestamp attribute, such as is typically found in log files and Internet-of-things (IoT) telemetry data.</a:t>
            </a:r>
          </a:p>
          <a:p>
            <a:pPr marL="285750" indent="-285750">
              <a:lnSpc>
                <a:spcPct val="120000"/>
              </a:lnSpc>
              <a:buFontTx/>
              <a:buChar char="-"/>
            </a:pPr>
            <a:r>
              <a:rPr lang="en-US" sz="1400" i="0" dirty="0">
                <a:solidFill>
                  <a:srgbClr val="161616"/>
                </a:solidFill>
                <a:effectLst/>
                <a:latin typeface="+mj-lt"/>
              </a:rPr>
              <a:t>Just remember KQL for this one.</a:t>
            </a:r>
          </a:p>
          <a:p>
            <a:pPr marL="285750" indent="-285750">
              <a:lnSpc>
                <a:spcPct val="120000"/>
              </a:lnSpc>
              <a:buFontTx/>
              <a:buChar char="-"/>
            </a:pPr>
            <a:endParaRPr lang="en-US" sz="1400" dirty="0">
              <a:solidFill>
                <a:srgbClr val="161616"/>
              </a:solidFill>
              <a:latin typeface="+mj-lt"/>
            </a:endParaRPr>
          </a:p>
          <a:p>
            <a:pPr>
              <a:lnSpc>
                <a:spcPct val="120000"/>
              </a:lnSpc>
            </a:pPr>
            <a:r>
              <a:rPr lang="en-US" sz="1600" b="1" dirty="0">
                <a:solidFill>
                  <a:srgbClr val="161616"/>
                </a:solidFill>
                <a:latin typeface="+mj-lt"/>
              </a:rPr>
              <a:t>Microsoft Purview</a:t>
            </a:r>
          </a:p>
          <a:p>
            <a:pPr marL="285750" indent="-285750">
              <a:lnSpc>
                <a:spcPct val="120000"/>
              </a:lnSpc>
              <a:buFontTx/>
              <a:buChar char="-"/>
            </a:pPr>
            <a:r>
              <a:rPr lang="en-US" sz="1400" i="0" dirty="0">
                <a:solidFill>
                  <a:srgbClr val="161616"/>
                </a:solidFill>
                <a:effectLst/>
                <a:latin typeface="+mj-lt"/>
              </a:rPr>
              <a:t>You can use Microsoft Purview to create a map of your data and track data lineage across multiple data sources and systems, enabling you to find trustworthy data for analysis and reporting.</a:t>
            </a:r>
          </a:p>
          <a:p>
            <a:pPr>
              <a:lnSpc>
                <a:spcPct val="120000"/>
              </a:lnSpc>
            </a:pPr>
            <a:endParaRPr lang="en-US" sz="1400" i="0" dirty="0">
              <a:solidFill>
                <a:srgbClr val="161616"/>
              </a:solidFill>
              <a:effectLst/>
              <a:latin typeface="+mj-lt"/>
            </a:endParaRPr>
          </a:p>
          <a:p>
            <a:pPr>
              <a:lnSpc>
                <a:spcPct val="120000"/>
              </a:lnSpc>
            </a:pPr>
            <a:r>
              <a:rPr lang="en-US" sz="1600" b="1" dirty="0">
                <a:solidFill>
                  <a:srgbClr val="161616"/>
                </a:solidFill>
                <a:latin typeface="+mj-lt"/>
              </a:rPr>
              <a:t>Microsoft Power BI</a:t>
            </a:r>
          </a:p>
          <a:p>
            <a:pPr marL="285750" indent="-285750">
              <a:lnSpc>
                <a:spcPct val="120000"/>
              </a:lnSpc>
              <a:buFontTx/>
              <a:buChar char="-"/>
            </a:pPr>
            <a:r>
              <a:rPr lang="en-US" sz="1400" i="0" dirty="0">
                <a:solidFill>
                  <a:srgbClr val="161616"/>
                </a:solidFill>
                <a:effectLst/>
                <a:latin typeface="+mj-lt"/>
              </a:rPr>
              <a:t>Microsoft Power BI is a platform for analytical data modeling and reporting that data analysts can use to create and share interactive data visualizations</a:t>
            </a:r>
          </a:p>
          <a:p>
            <a:pPr>
              <a:lnSpc>
                <a:spcPct val="120000"/>
              </a:lnSpc>
            </a:pPr>
            <a:endParaRPr lang="en-US" sz="1400" i="0" dirty="0">
              <a:solidFill>
                <a:srgbClr val="161616"/>
              </a:solidFill>
              <a:effectLst/>
              <a:latin typeface="+mj-lt"/>
            </a:endParaRPr>
          </a:p>
        </p:txBody>
      </p:sp>
    </p:spTree>
    <p:extLst>
      <p:ext uri="{BB962C8B-B14F-4D97-AF65-F5344CB8AC3E}">
        <p14:creationId xmlns:p14="http://schemas.microsoft.com/office/powerpoint/2010/main" val="3018457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206210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2</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3" name="TextBox 2">
            <a:extLst>
              <a:ext uri="{FF2B5EF4-FFF2-40B4-BE49-F238E27FC236}">
                <a16:creationId xmlns:a16="http://schemas.microsoft.com/office/drawing/2014/main" id="{2C4D60FB-C163-22B7-4868-42DCFFDCDB62}"/>
              </a:ext>
            </a:extLst>
          </p:cNvPr>
          <p:cNvSpPr txBox="1"/>
          <p:nvPr/>
        </p:nvSpPr>
        <p:spPr>
          <a:xfrm>
            <a:off x="247650" y="1074403"/>
            <a:ext cx="11557254" cy="369332"/>
          </a:xfrm>
          <a:prstGeom prst="rect">
            <a:avLst/>
          </a:prstGeom>
          <a:noFill/>
        </p:spPr>
        <p:txBody>
          <a:bodyPr wrap="square">
            <a:spAutoFit/>
          </a:bodyPr>
          <a:lstStyle/>
          <a:p>
            <a:r>
              <a:rPr lang="en-GB" dirty="0">
                <a:hlinkClick r:id="rId3"/>
              </a:rPr>
              <a:t>https://learn.microsoft.com/en-us/training/paths/azure-data-fundamentals-explore-relational-data/</a:t>
            </a:r>
            <a:endParaRPr lang="en-GB" dirty="0"/>
          </a:p>
        </p:txBody>
      </p:sp>
    </p:spTree>
    <p:extLst>
      <p:ext uri="{BB962C8B-B14F-4D97-AF65-F5344CB8AC3E}">
        <p14:creationId xmlns:p14="http://schemas.microsoft.com/office/powerpoint/2010/main" val="4212636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05/03/23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5578130"/>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Relation Data</a:t>
            </a:r>
            <a:endParaRPr lang="en-US" sz="1400" b="1" i="0" dirty="0">
              <a:solidFill>
                <a:srgbClr val="161616"/>
              </a:solidFill>
              <a:effectLst/>
              <a:latin typeface="+mj-lt"/>
            </a:endParaRPr>
          </a:p>
          <a:p>
            <a:pPr marL="285750" indent="-285750">
              <a:lnSpc>
                <a:spcPct val="120000"/>
              </a:lnSpc>
              <a:buFontTx/>
              <a:buChar char="-"/>
            </a:pPr>
            <a:r>
              <a:rPr lang="en-US" sz="1400" i="0" dirty="0">
                <a:solidFill>
                  <a:srgbClr val="161616"/>
                </a:solidFill>
                <a:effectLst/>
                <a:latin typeface="+mj-lt"/>
              </a:rPr>
              <a:t>In a relational database, you model collections of entities from the real world as tables. An entity can be anything for which you want to record information, typically important objects and events.</a:t>
            </a:r>
          </a:p>
          <a:p>
            <a:pPr marL="285750" indent="-285750">
              <a:lnSpc>
                <a:spcPct val="120000"/>
              </a:lnSpc>
              <a:buFontTx/>
              <a:buChar char="-"/>
            </a:pPr>
            <a:r>
              <a:rPr lang="en-US" sz="1400" i="0" dirty="0">
                <a:solidFill>
                  <a:srgbClr val="161616"/>
                </a:solidFill>
                <a:effectLst/>
                <a:latin typeface="+mj-lt"/>
              </a:rPr>
              <a:t>The available datatypes that you can use when defining a table depend on the database system you are using; though there are standard datatypes defined by the American National Standards Institute (ANSI) that are supported by most database systems.</a:t>
            </a:r>
          </a:p>
          <a:p>
            <a:pPr marL="285750" indent="-285750">
              <a:lnSpc>
                <a:spcPct val="120000"/>
              </a:lnSpc>
              <a:buFontTx/>
              <a:buChar char="-"/>
            </a:pPr>
            <a:endParaRPr lang="en-US" sz="1400" dirty="0">
              <a:solidFill>
                <a:srgbClr val="161616"/>
              </a:solidFill>
              <a:latin typeface="+mj-lt"/>
            </a:endParaRPr>
          </a:p>
          <a:p>
            <a:pPr>
              <a:lnSpc>
                <a:spcPct val="120000"/>
              </a:lnSpc>
            </a:pPr>
            <a:r>
              <a:rPr lang="en-US" sz="1600" b="1" i="0" dirty="0">
                <a:solidFill>
                  <a:srgbClr val="161616"/>
                </a:solidFill>
                <a:effectLst/>
                <a:latin typeface="+mj-lt"/>
              </a:rPr>
              <a:t>Normalisation </a:t>
            </a:r>
          </a:p>
          <a:p>
            <a:pPr>
              <a:lnSpc>
                <a:spcPct val="120000"/>
              </a:lnSpc>
            </a:pPr>
            <a:r>
              <a:rPr lang="en-US" sz="1400" i="0" dirty="0">
                <a:solidFill>
                  <a:srgbClr val="161616"/>
                </a:solidFill>
                <a:effectLst/>
                <a:latin typeface="+mj-lt"/>
              </a:rPr>
              <a:t>While there are many complex rules that define the process of refactoring data into various levels (or forms) of normalization, a simple definition for practical purposes is:</a:t>
            </a:r>
          </a:p>
          <a:p>
            <a:pPr marL="285750" indent="-285750">
              <a:lnSpc>
                <a:spcPct val="120000"/>
              </a:lnSpc>
              <a:buFontTx/>
              <a:buChar char="-"/>
            </a:pPr>
            <a:r>
              <a:rPr lang="en-US" sz="1400" i="0" dirty="0">
                <a:solidFill>
                  <a:srgbClr val="161616"/>
                </a:solidFill>
                <a:effectLst/>
                <a:latin typeface="+mj-lt"/>
              </a:rPr>
              <a:t>Separate each entity type into its own table (a person, organization, object type, or concept about which information is stored. Describes the type of the information that is being mastered. An entity type typically corresponds to one or several related tables in database.)</a:t>
            </a:r>
          </a:p>
          <a:p>
            <a:pPr marL="285750" indent="-285750">
              <a:lnSpc>
                <a:spcPct val="120000"/>
              </a:lnSpc>
              <a:buFontTx/>
              <a:buChar char="-"/>
            </a:pPr>
            <a:r>
              <a:rPr lang="en-US" sz="1400" i="0" dirty="0">
                <a:solidFill>
                  <a:srgbClr val="161616"/>
                </a:solidFill>
                <a:effectLst/>
                <a:latin typeface="+mj-lt"/>
              </a:rPr>
              <a:t>Separate each discrete attribute into its own column.</a:t>
            </a:r>
          </a:p>
          <a:p>
            <a:pPr marL="285750" indent="-285750">
              <a:lnSpc>
                <a:spcPct val="120000"/>
              </a:lnSpc>
              <a:buFontTx/>
              <a:buChar char="-"/>
            </a:pPr>
            <a:r>
              <a:rPr lang="en-US" sz="1400" i="0" dirty="0">
                <a:solidFill>
                  <a:srgbClr val="161616"/>
                </a:solidFill>
                <a:effectLst/>
                <a:latin typeface="+mj-lt"/>
              </a:rPr>
              <a:t>Uniquely identify each entity instance (row) using a primary key.</a:t>
            </a:r>
          </a:p>
          <a:p>
            <a:pPr marL="285750" indent="-285750">
              <a:lnSpc>
                <a:spcPct val="120000"/>
              </a:lnSpc>
              <a:buFontTx/>
              <a:buChar char="-"/>
            </a:pPr>
            <a:r>
              <a:rPr lang="en-US" sz="1400" i="0" dirty="0">
                <a:solidFill>
                  <a:srgbClr val="161616"/>
                </a:solidFill>
                <a:effectLst/>
                <a:latin typeface="+mj-lt"/>
              </a:rPr>
              <a:t>Use foreign key columns to link related entities.</a:t>
            </a:r>
          </a:p>
          <a:p>
            <a:pPr>
              <a:lnSpc>
                <a:spcPct val="120000"/>
              </a:lnSpc>
            </a:pPr>
            <a:endParaRPr lang="en-US" sz="1400" i="0" dirty="0">
              <a:solidFill>
                <a:srgbClr val="161616"/>
              </a:solidFill>
              <a:effectLst/>
              <a:latin typeface="+mj-lt"/>
            </a:endParaRPr>
          </a:p>
          <a:p>
            <a:pPr>
              <a:lnSpc>
                <a:spcPct val="120000"/>
              </a:lnSpc>
            </a:pPr>
            <a:r>
              <a:rPr lang="en-US" sz="1400" i="0" dirty="0">
                <a:solidFill>
                  <a:srgbClr val="161616"/>
                </a:solidFill>
                <a:effectLst/>
                <a:latin typeface="+mj-lt"/>
              </a:rPr>
              <a:t>Typically, a relational database management system (RDBMS) can enforce referential integrity to ensure that a value entered into a foreign key field has an existing corresponding primary key in the related table – for example, preventing orders for non-existent customers.</a:t>
            </a:r>
          </a:p>
          <a:p>
            <a:pPr marL="285750" indent="-285750">
              <a:lnSpc>
                <a:spcPct val="120000"/>
              </a:lnSpc>
              <a:buFontTx/>
              <a:buChar char="-"/>
            </a:pPr>
            <a:r>
              <a:rPr lang="en-US" sz="1400" dirty="0">
                <a:solidFill>
                  <a:srgbClr val="161616"/>
                </a:solidFill>
                <a:latin typeface="+mj-lt"/>
              </a:rPr>
              <a:t>Primary key: unique</a:t>
            </a:r>
          </a:p>
          <a:p>
            <a:pPr marL="285750" indent="-285750">
              <a:lnSpc>
                <a:spcPct val="120000"/>
              </a:lnSpc>
              <a:buFontTx/>
              <a:buChar char="-"/>
            </a:pPr>
            <a:r>
              <a:rPr lang="en-US" sz="1400" i="0" dirty="0">
                <a:solidFill>
                  <a:srgbClr val="161616"/>
                </a:solidFill>
                <a:effectLst/>
                <a:latin typeface="+mj-lt"/>
              </a:rPr>
              <a:t>Foreig</a:t>
            </a:r>
            <a:r>
              <a:rPr lang="en-US" sz="1400" dirty="0">
                <a:solidFill>
                  <a:srgbClr val="161616"/>
                </a:solidFill>
                <a:latin typeface="+mj-lt"/>
              </a:rPr>
              <a:t>n key: can be non unique</a:t>
            </a:r>
          </a:p>
          <a:p>
            <a:pPr>
              <a:lnSpc>
                <a:spcPct val="120000"/>
              </a:lnSpc>
            </a:pPr>
            <a:r>
              <a:rPr lang="en-US" sz="1400" dirty="0">
                <a:solidFill>
                  <a:srgbClr val="161616"/>
                </a:solidFill>
                <a:latin typeface="+mj-lt"/>
              </a:rPr>
              <a:t>If a primary key can link directly to another primary key consider combining those two tables. Primary keys should connect only to foreign keys. Two foreign keys connected produce a many to many relationship. </a:t>
            </a:r>
            <a:endParaRPr lang="en-US" sz="1400" i="0" dirty="0">
              <a:solidFill>
                <a:srgbClr val="161616"/>
              </a:solidFill>
              <a:effectLst/>
              <a:latin typeface="+mj-lt"/>
            </a:endParaRPr>
          </a:p>
        </p:txBody>
      </p:sp>
    </p:spTree>
    <p:extLst>
      <p:ext uri="{BB962C8B-B14F-4D97-AF65-F5344CB8AC3E}">
        <p14:creationId xmlns:p14="http://schemas.microsoft.com/office/powerpoint/2010/main" val="1188139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05/03/23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5356531"/>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SQL</a:t>
            </a:r>
            <a:endParaRPr lang="en-US" sz="1400" b="1" i="0" dirty="0">
              <a:solidFill>
                <a:srgbClr val="161616"/>
              </a:solidFill>
              <a:effectLst/>
              <a:latin typeface="+mj-lt"/>
            </a:endParaRPr>
          </a:p>
          <a:p>
            <a:pPr marL="285750" indent="-285750">
              <a:lnSpc>
                <a:spcPct val="120000"/>
              </a:lnSpc>
              <a:buFontTx/>
              <a:buChar char="-"/>
            </a:pPr>
            <a:r>
              <a:rPr lang="en-US" sz="1400" i="0" dirty="0">
                <a:solidFill>
                  <a:srgbClr val="161616"/>
                </a:solidFill>
                <a:effectLst/>
                <a:latin typeface="+mj-lt"/>
              </a:rPr>
              <a:t>SQL stands for Structured Query Language, and is used to communicate with a relational database. It's the standard language for relational database management systems. </a:t>
            </a:r>
          </a:p>
          <a:p>
            <a:pPr marL="285750" indent="-285750">
              <a:lnSpc>
                <a:spcPct val="120000"/>
              </a:lnSpc>
              <a:buFontTx/>
              <a:buChar char="-"/>
            </a:pPr>
            <a:r>
              <a:rPr lang="en-US" sz="1400" i="0" dirty="0">
                <a:solidFill>
                  <a:srgbClr val="161616"/>
                </a:solidFill>
                <a:effectLst/>
                <a:latin typeface="+mj-lt"/>
              </a:rPr>
              <a:t>Some common relational database management systems that use SQL include Microsoft SQL Server, MySQL, PostgreSQL, MariaDB, and Oracle.</a:t>
            </a:r>
          </a:p>
          <a:p>
            <a:pPr marL="285750" indent="-285750">
              <a:lnSpc>
                <a:spcPct val="120000"/>
              </a:lnSpc>
              <a:buFontTx/>
              <a:buChar char="-"/>
            </a:pPr>
            <a:r>
              <a:rPr lang="en-US" sz="1400" dirty="0">
                <a:solidFill>
                  <a:srgbClr val="161616"/>
                </a:solidFill>
                <a:latin typeface="+mj-lt"/>
              </a:rPr>
              <a:t>Standardised in the 1980’s but since then, many database vendors include their own proprietary extensions that are not part of the standard, which has resulted in a variety of dialects of SQL.</a:t>
            </a:r>
          </a:p>
          <a:p>
            <a:pPr marL="285750" indent="-285750">
              <a:lnSpc>
                <a:spcPct val="120000"/>
              </a:lnSpc>
              <a:buFontTx/>
              <a:buChar char="-"/>
            </a:pPr>
            <a:endParaRPr lang="en-US" sz="1400" i="0" dirty="0">
              <a:solidFill>
                <a:srgbClr val="161616"/>
              </a:solidFill>
              <a:effectLst/>
              <a:latin typeface="+mj-lt"/>
            </a:endParaRPr>
          </a:p>
          <a:p>
            <a:pPr>
              <a:lnSpc>
                <a:spcPct val="120000"/>
              </a:lnSpc>
            </a:pPr>
            <a:r>
              <a:rPr lang="en-US" sz="1600" b="1" i="0" dirty="0">
                <a:solidFill>
                  <a:srgbClr val="161616"/>
                </a:solidFill>
                <a:effectLst/>
                <a:latin typeface="+mj-lt"/>
              </a:rPr>
              <a:t>SQL statement types</a:t>
            </a:r>
          </a:p>
          <a:p>
            <a:pPr>
              <a:lnSpc>
                <a:spcPct val="120000"/>
              </a:lnSpc>
            </a:pPr>
            <a:r>
              <a:rPr lang="en-US" sz="1400" i="0" dirty="0">
                <a:solidFill>
                  <a:srgbClr val="161616"/>
                </a:solidFill>
                <a:effectLst/>
                <a:latin typeface="+mj-lt"/>
              </a:rPr>
              <a:t>SQL statements are grouped into three main logical groups:</a:t>
            </a:r>
          </a:p>
          <a:p>
            <a:pPr marL="285750" indent="-285750">
              <a:lnSpc>
                <a:spcPct val="120000"/>
              </a:lnSpc>
              <a:buFontTx/>
              <a:buChar char="-"/>
            </a:pPr>
            <a:r>
              <a:rPr lang="en-US" sz="1400" i="0" dirty="0">
                <a:solidFill>
                  <a:srgbClr val="161616"/>
                </a:solidFill>
                <a:effectLst/>
                <a:latin typeface="+mj-lt"/>
              </a:rPr>
              <a:t>Data </a:t>
            </a:r>
            <a:r>
              <a:rPr lang="en-US" sz="1400" b="1" i="0" dirty="0">
                <a:solidFill>
                  <a:srgbClr val="161616"/>
                </a:solidFill>
                <a:effectLst/>
                <a:latin typeface="+mj-lt"/>
              </a:rPr>
              <a:t>Definition</a:t>
            </a:r>
            <a:r>
              <a:rPr lang="en-US" sz="1400" i="0" dirty="0">
                <a:solidFill>
                  <a:srgbClr val="161616"/>
                </a:solidFill>
                <a:effectLst/>
                <a:latin typeface="+mj-lt"/>
              </a:rPr>
              <a:t> Language (DDL)</a:t>
            </a:r>
          </a:p>
          <a:p>
            <a:pPr marL="285750" indent="-285750">
              <a:lnSpc>
                <a:spcPct val="120000"/>
              </a:lnSpc>
              <a:buFontTx/>
              <a:buChar char="-"/>
            </a:pPr>
            <a:r>
              <a:rPr lang="en-US" sz="1400" i="0" dirty="0">
                <a:solidFill>
                  <a:srgbClr val="161616"/>
                </a:solidFill>
                <a:effectLst/>
                <a:latin typeface="+mj-lt"/>
              </a:rPr>
              <a:t>Data </a:t>
            </a:r>
            <a:r>
              <a:rPr lang="en-US" sz="1400" b="1" i="0" dirty="0">
                <a:solidFill>
                  <a:srgbClr val="161616"/>
                </a:solidFill>
                <a:effectLst/>
                <a:latin typeface="+mj-lt"/>
              </a:rPr>
              <a:t>Control</a:t>
            </a:r>
            <a:r>
              <a:rPr lang="en-US" sz="1400" i="0" dirty="0">
                <a:solidFill>
                  <a:srgbClr val="161616"/>
                </a:solidFill>
                <a:effectLst/>
                <a:latin typeface="+mj-lt"/>
              </a:rPr>
              <a:t> Language (DCL)</a:t>
            </a:r>
          </a:p>
          <a:p>
            <a:pPr marL="285750" indent="-285750">
              <a:lnSpc>
                <a:spcPct val="120000"/>
              </a:lnSpc>
              <a:buFontTx/>
              <a:buChar char="-"/>
            </a:pPr>
            <a:r>
              <a:rPr lang="en-US" sz="1400" i="0" dirty="0">
                <a:solidFill>
                  <a:srgbClr val="161616"/>
                </a:solidFill>
                <a:effectLst/>
                <a:latin typeface="+mj-lt"/>
              </a:rPr>
              <a:t>Data </a:t>
            </a:r>
            <a:r>
              <a:rPr lang="en-US" sz="1400" b="1" i="0" dirty="0">
                <a:solidFill>
                  <a:srgbClr val="161616"/>
                </a:solidFill>
                <a:effectLst/>
                <a:latin typeface="+mj-lt"/>
              </a:rPr>
              <a:t>Manipulation</a:t>
            </a:r>
            <a:r>
              <a:rPr lang="en-US" sz="1400" i="0" dirty="0">
                <a:solidFill>
                  <a:srgbClr val="161616"/>
                </a:solidFill>
                <a:effectLst/>
                <a:latin typeface="+mj-lt"/>
              </a:rPr>
              <a:t> Language (DML)</a:t>
            </a:r>
          </a:p>
          <a:p>
            <a:pPr>
              <a:lnSpc>
                <a:spcPct val="120000"/>
              </a:lnSpc>
            </a:pPr>
            <a:endParaRPr lang="en-US" sz="1400" dirty="0">
              <a:solidFill>
                <a:srgbClr val="161616"/>
              </a:solidFill>
              <a:latin typeface="+mj-lt"/>
            </a:endParaRPr>
          </a:p>
          <a:p>
            <a:pPr>
              <a:lnSpc>
                <a:spcPct val="120000"/>
              </a:lnSpc>
            </a:pPr>
            <a:r>
              <a:rPr lang="en-US" sz="1600" b="1" dirty="0">
                <a:solidFill>
                  <a:srgbClr val="161616"/>
                </a:solidFill>
                <a:latin typeface="+mj-lt"/>
              </a:rPr>
              <a:t>DDL (Defining Tables and Schema)</a:t>
            </a:r>
          </a:p>
          <a:p>
            <a:pPr>
              <a:lnSpc>
                <a:spcPct val="120000"/>
              </a:lnSpc>
            </a:pPr>
            <a:r>
              <a:rPr lang="en-US" sz="1400" i="0" dirty="0">
                <a:solidFill>
                  <a:srgbClr val="161616"/>
                </a:solidFill>
                <a:effectLst/>
                <a:latin typeface="+mj-lt"/>
              </a:rPr>
              <a:t>You use DDL statements to create, modify, and remove tables and other objects in a database (table, stored procedures, views, and so on). The most common DDL statements are:</a:t>
            </a:r>
          </a:p>
          <a:p>
            <a:pPr marL="285750" indent="-285750">
              <a:lnSpc>
                <a:spcPct val="120000"/>
              </a:lnSpc>
              <a:buFontTx/>
              <a:buChar char="-"/>
            </a:pPr>
            <a:r>
              <a:rPr lang="en-US" sz="1400" i="0" dirty="0">
                <a:solidFill>
                  <a:srgbClr val="161616"/>
                </a:solidFill>
                <a:effectLst/>
                <a:latin typeface="+mj-lt"/>
              </a:rPr>
              <a:t>CREATE	          Create a new object in the database, such as a table or a view.</a:t>
            </a:r>
          </a:p>
          <a:p>
            <a:pPr marL="285750" indent="-285750">
              <a:lnSpc>
                <a:spcPct val="120000"/>
              </a:lnSpc>
              <a:buFontTx/>
              <a:buChar char="-"/>
            </a:pPr>
            <a:r>
              <a:rPr lang="en-US" sz="1400" i="0" dirty="0">
                <a:solidFill>
                  <a:srgbClr val="161616"/>
                </a:solidFill>
                <a:effectLst/>
                <a:latin typeface="+mj-lt"/>
              </a:rPr>
              <a:t>ALTER	          Modify the structure of an object. For instance, altering a table to add a new column.</a:t>
            </a:r>
          </a:p>
          <a:p>
            <a:pPr marL="285750" indent="-285750">
              <a:lnSpc>
                <a:spcPct val="120000"/>
              </a:lnSpc>
              <a:buFontTx/>
              <a:buChar char="-"/>
            </a:pPr>
            <a:r>
              <a:rPr lang="en-US" sz="1400" i="0" dirty="0">
                <a:solidFill>
                  <a:srgbClr val="161616"/>
                </a:solidFill>
                <a:effectLst/>
                <a:latin typeface="+mj-lt"/>
              </a:rPr>
              <a:t>DROP	          Remove an object from the database.</a:t>
            </a:r>
          </a:p>
          <a:p>
            <a:pPr marL="285750" indent="-285750">
              <a:lnSpc>
                <a:spcPct val="120000"/>
              </a:lnSpc>
              <a:buFontTx/>
              <a:buChar char="-"/>
            </a:pPr>
            <a:r>
              <a:rPr lang="en-US" sz="1400" i="0" dirty="0">
                <a:solidFill>
                  <a:srgbClr val="161616"/>
                </a:solidFill>
                <a:effectLst/>
                <a:latin typeface="+mj-lt"/>
              </a:rPr>
              <a:t>RENAME          Rename an existing object.</a:t>
            </a:r>
          </a:p>
        </p:txBody>
      </p:sp>
    </p:spTree>
    <p:extLst>
      <p:ext uri="{BB962C8B-B14F-4D97-AF65-F5344CB8AC3E}">
        <p14:creationId xmlns:p14="http://schemas.microsoft.com/office/powerpoint/2010/main" val="5416880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05/03/23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4026936"/>
          </a:xfrm>
          <a:prstGeom prst="rect">
            <a:avLst/>
          </a:prstGeom>
          <a:noFill/>
        </p:spPr>
        <p:txBody>
          <a:bodyPr wrap="square" rtlCol="0">
            <a:spAutoFit/>
          </a:bodyPr>
          <a:lstStyle/>
          <a:p>
            <a:pPr>
              <a:lnSpc>
                <a:spcPct val="120000"/>
              </a:lnSpc>
            </a:pPr>
            <a:r>
              <a:rPr lang="en-US" sz="1600" b="1" dirty="0">
                <a:solidFill>
                  <a:srgbClr val="161616"/>
                </a:solidFill>
                <a:latin typeface="+mj-lt"/>
              </a:rPr>
              <a:t>DCL statements (Controlling Users)</a:t>
            </a:r>
          </a:p>
          <a:p>
            <a:pPr>
              <a:lnSpc>
                <a:spcPct val="120000"/>
              </a:lnSpc>
            </a:pPr>
            <a:r>
              <a:rPr lang="en-US" sz="1400" dirty="0">
                <a:solidFill>
                  <a:srgbClr val="161616"/>
                </a:solidFill>
                <a:latin typeface="+mj-lt"/>
              </a:rPr>
              <a:t>Database administrators generally use DCL statements to manage access to objects in a database by granting, denying, or revoking permissions to specific users or groups. The three main DCL statements are:</a:t>
            </a:r>
          </a:p>
          <a:p>
            <a:pPr marL="285750" indent="-285750">
              <a:lnSpc>
                <a:spcPct val="120000"/>
              </a:lnSpc>
              <a:buFontTx/>
              <a:buChar char="-"/>
            </a:pPr>
            <a:r>
              <a:rPr lang="en-US" sz="1400" dirty="0">
                <a:solidFill>
                  <a:srgbClr val="161616"/>
                </a:solidFill>
                <a:latin typeface="+mj-lt"/>
              </a:rPr>
              <a:t>Statement     Description</a:t>
            </a:r>
          </a:p>
          <a:p>
            <a:pPr marL="285750" indent="-285750">
              <a:lnSpc>
                <a:spcPct val="120000"/>
              </a:lnSpc>
              <a:buFontTx/>
              <a:buChar char="-"/>
            </a:pPr>
            <a:r>
              <a:rPr lang="en-US" sz="1400" dirty="0">
                <a:solidFill>
                  <a:srgbClr val="161616"/>
                </a:solidFill>
                <a:latin typeface="+mj-lt"/>
              </a:rPr>
              <a:t>GRANT	        Grant permission to perform specific actions</a:t>
            </a:r>
          </a:p>
          <a:p>
            <a:pPr marL="285750" indent="-285750">
              <a:lnSpc>
                <a:spcPct val="120000"/>
              </a:lnSpc>
              <a:buFontTx/>
              <a:buChar char="-"/>
            </a:pPr>
            <a:r>
              <a:rPr lang="en-US" sz="1400" dirty="0">
                <a:solidFill>
                  <a:srgbClr val="161616"/>
                </a:solidFill>
                <a:latin typeface="+mj-lt"/>
              </a:rPr>
              <a:t>DENY	        Deny permission to perform specific actions</a:t>
            </a:r>
          </a:p>
          <a:p>
            <a:pPr marL="285750" indent="-285750">
              <a:lnSpc>
                <a:spcPct val="120000"/>
              </a:lnSpc>
              <a:buFontTx/>
              <a:buChar char="-"/>
            </a:pPr>
            <a:r>
              <a:rPr lang="en-US" sz="1400" dirty="0">
                <a:solidFill>
                  <a:srgbClr val="161616"/>
                </a:solidFill>
                <a:latin typeface="+mj-lt"/>
              </a:rPr>
              <a:t>REVOKE	        Remove a previously granted permission</a:t>
            </a:r>
          </a:p>
          <a:p>
            <a:pPr>
              <a:lnSpc>
                <a:spcPct val="120000"/>
              </a:lnSpc>
            </a:pPr>
            <a:endParaRPr lang="en-US" sz="1400" i="0" dirty="0">
              <a:solidFill>
                <a:srgbClr val="161616"/>
              </a:solidFill>
              <a:effectLst/>
              <a:latin typeface="+mj-lt"/>
            </a:endParaRPr>
          </a:p>
          <a:p>
            <a:pPr>
              <a:lnSpc>
                <a:spcPct val="120000"/>
              </a:lnSpc>
            </a:pPr>
            <a:r>
              <a:rPr lang="en-US" sz="1600" b="1" dirty="0">
                <a:solidFill>
                  <a:srgbClr val="161616"/>
                </a:solidFill>
                <a:latin typeface="+mj-lt"/>
              </a:rPr>
              <a:t>SML Statements (Finding and manipulating rows only)</a:t>
            </a:r>
            <a:endParaRPr lang="en-US" sz="1600" b="1" i="0" dirty="0">
              <a:solidFill>
                <a:srgbClr val="161616"/>
              </a:solidFill>
              <a:effectLst/>
              <a:latin typeface="+mj-lt"/>
            </a:endParaRPr>
          </a:p>
          <a:p>
            <a:pPr>
              <a:lnSpc>
                <a:spcPct val="120000"/>
              </a:lnSpc>
            </a:pPr>
            <a:r>
              <a:rPr lang="en-US" sz="1400" i="0" dirty="0">
                <a:solidFill>
                  <a:srgbClr val="161616"/>
                </a:solidFill>
                <a:effectLst/>
                <a:latin typeface="+mj-lt"/>
              </a:rPr>
              <a:t>You use DML statements to manipulate the rows in tables. These statements enable you to retrieve (query) data, insert new rows, or modify existing rows. You can also delete rows if you don't need them anymore. The four main DML statements are:</a:t>
            </a:r>
          </a:p>
          <a:p>
            <a:pPr marL="285750" indent="-285750">
              <a:lnSpc>
                <a:spcPct val="120000"/>
              </a:lnSpc>
              <a:buFontTx/>
              <a:buChar char="-"/>
            </a:pPr>
            <a:r>
              <a:rPr lang="en-US" sz="1400" i="0" dirty="0">
                <a:solidFill>
                  <a:srgbClr val="161616"/>
                </a:solidFill>
                <a:effectLst/>
                <a:latin typeface="+mj-lt"/>
              </a:rPr>
              <a:t>SELECT	   Read rows from a table</a:t>
            </a:r>
          </a:p>
          <a:p>
            <a:pPr marL="285750" indent="-285750">
              <a:lnSpc>
                <a:spcPct val="120000"/>
              </a:lnSpc>
              <a:buFontTx/>
              <a:buChar char="-"/>
            </a:pPr>
            <a:r>
              <a:rPr lang="en-US" sz="1400" i="0" dirty="0">
                <a:solidFill>
                  <a:srgbClr val="161616"/>
                </a:solidFill>
                <a:effectLst/>
                <a:latin typeface="+mj-lt"/>
              </a:rPr>
              <a:t>INSERT	   Insert new rows into a table</a:t>
            </a:r>
          </a:p>
          <a:p>
            <a:pPr marL="285750" indent="-285750">
              <a:lnSpc>
                <a:spcPct val="120000"/>
              </a:lnSpc>
              <a:buFontTx/>
              <a:buChar char="-"/>
            </a:pPr>
            <a:r>
              <a:rPr lang="en-US" sz="1400" i="0" dirty="0">
                <a:solidFill>
                  <a:srgbClr val="161616"/>
                </a:solidFill>
                <a:effectLst/>
                <a:latin typeface="+mj-lt"/>
              </a:rPr>
              <a:t>UPDATE 	   Modify data in existing rows</a:t>
            </a:r>
          </a:p>
          <a:p>
            <a:pPr marL="285750" indent="-285750">
              <a:lnSpc>
                <a:spcPct val="120000"/>
              </a:lnSpc>
              <a:buFontTx/>
              <a:buChar char="-"/>
            </a:pPr>
            <a:r>
              <a:rPr lang="en-US" sz="1400" i="0" dirty="0">
                <a:solidFill>
                  <a:srgbClr val="161616"/>
                </a:solidFill>
                <a:effectLst/>
                <a:latin typeface="+mj-lt"/>
              </a:rPr>
              <a:t>DELETE	   Delete existing rows</a:t>
            </a:r>
          </a:p>
        </p:txBody>
      </p:sp>
    </p:spTree>
    <p:extLst>
      <p:ext uri="{BB962C8B-B14F-4D97-AF65-F5344CB8AC3E}">
        <p14:creationId xmlns:p14="http://schemas.microsoft.com/office/powerpoint/2010/main" val="696225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05/03/23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2180277"/>
          </a:xfrm>
          <a:prstGeom prst="rect">
            <a:avLst/>
          </a:prstGeom>
          <a:noFill/>
        </p:spPr>
        <p:txBody>
          <a:bodyPr wrap="square" rtlCol="0">
            <a:spAutoFit/>
          </a:bodyPr>
          <a:lstStyle/>
          <a:p>
            <a:pPr>
              <a:lnSpc>
                <a:spcPct val="120000"/>
              </a:lnSpc>
            </a:pPr>
            <a:r>
              <a:rPr lang="en-US" sz="1600" b="1" dirty="0">
                <a:solidFill>
                  <a:srgbClr val="161616"/>
                </a:solidFill>
                <a:latin typeface="+mj-lt"/>
              </a:rPr>
              <a:t>Extra: Junction Tables</a:t>
            </a:r>
            <a:endParaRPr lang="en-US" sz="1400" b="1" i="0" dirty="0">
              <a:solidFill>
                <a:srgbClr val="161616"/>
              </a:solidFill>
              <a:effectLst/>
              <a:latin typeface="+mj-lt"/>
            </a:endParaRPr>
          </a:p>
          <a:p>
            <a:pPr marL="285750" indent="-285750">
              <a:lnSpc>
                <a:spcPct val="120000"/>
              </a:lnSpc>
              <a:buFontTx/>
              <a:buChar char="-"/>
            </a:pPr>
            <a:r>
              <a:rPr lang="en-US" sz="1400" dirty="0">
                <a:solidFill>
                  <a:srgbClr val="161616"/>
                </a:solidFill>
                <a:latin typeface="+mj-lt"/>
              </a:rPr>
              <a:t>This is not in the course notes, but I stumbled across it when assessing why “every table should contain a primary key, although SQL does not enforce this”. In my mind, often when doing data modelling in power bi, my dimension tables will each have a primary key, my fact table will often have many foreign keys but no primary key.  </a:t>
            </a:r>
          </a:p>
          <a:p>
            <a:pPr marL="285750" indent="-285750">
              <a:lnSpc>
                <a:spcPct val="120000"/>
              </a:lnSpc>
              <a:buFontTx/>
              <a:buChar char="-"/>
            </a:pPr>
            <a:r>
              <a:rPr lang="en-US" sz="1400" i="0" dirty="0">
                <a:solidFill>
                  <a:srgbClr val="161616"/>
                </a:solidFill>
                <a:effectLst/>
                <a:latin typeface="+mj-lt"/>
              </a:rPr>
              <a:t>Many people on </a:t>
            </a:r>
            <a:r>
              <a:rPr lang="en-US" sz="1400" i="0" dirty="0" err="1">
                <a:solidFill>
                  <a:srgbClr val="161616"/>
                </a:solidFill>
                <a:effectLst/>
                <a:latin typeface="+mj-lt"/>
              </a:rPr>
              <a:t>stackoverflow</a:t>
            </a:r>
            <a:r>
              <a:rPr lang="en-US" sz="1400" i="0" dirty="0">
                <a:solidFill>
                  <a:srgbClr val="161616"/>
                </a:solidFill>
                <a:effectLst/>
                <a:latin typeface="+mj-lt"/>
              </a:rPr>
              <a:t> state that a unique identifier even in a fact table is often necessary when selecting, deleting and linking. </a:t>
            </a:r>
          </a:p>
          <a:p>
            <a:pPr marL="285750" indent="-285750">
              <a:lnSpc>
                <a:spcPct val="120000"/>
              </a:lnSpc>
              <a:buFontTx/>
              <a:buChar char="-"/>
            </a:pPr>
            <a:r>
              <a:rPr lang="en-US" sz="1400" dirty="0">
                <a:solidFill>
                  <a:srgbClr val="161616"/>
                </a:solidFill>
                <a:latin typeface="+mj-lt"/>
              </a:rPr>
              <a:t>It also becomes important when dealing with many to many relationships. If we have two tables with a different primary key in each but that we want to link up, we can instead do this mapping in a junction table. For this we need primary keys in each table. </a:t>
            </a:r>
          </a:p>
          <a:p>
            <a:pPr marL="285750" indent="-285750">
              <a:lnSpc>
                <a:spcPct val="120000"/>
              </a:lnSpc>
              <a:buFontTx/>
              <a:buChar char="-"/>
            </a:pPr>
            <a:r>
              <a:rPr lang="en-US" sz="1400" i="0" dirty="0">
                <a:solidFill>
                  <a:srgbClr val="161616"/>
                </a:solidFill>
                <a:effectLst/>
                <a:latin typeface="+mj-lt"/>
              </a:rPr>
              <a:t>Two e</a:t>
            </a:r>
            <a:r>
              <a:rPr lang="en-US" sz="1400" dirty="0">
                <a:solidFill>
                  <a:srgbClr val="161616"/>
                </a:solidFill>
                <a:latin typeface="+mj-lt"/>
              </a:rPr>
              <a:t>xamples are shown below:</a:t>
            </a:r>
            <a:endParaRPr lang="en-US" sz="1400" i="0" dirty="0">
              <a:solidFill>
                <a:srgbClr val="161616"/>
              </a:solidFill>
              <a:effectLst/>
              <a:latin typeface="+mj-lt"/>
            </a:endParaRPr>
          </a:p>
        </p:txBody>
      </p:sp>
      <p:pic>
        <p:nvPicPr>
          <p:cNvPr id="3" name="Picture 2">
            <a:extLst>
              <a:ext uri="{FF2B5EF4-FFF2-40B4-BE49-F238E27FC236}">
                <a16:creationId xmlns:a16="http://schemas.microsoft.com/office/drawing/2014/main" id="{06B78446-454C-B8F4-7383-D30AA9747809}"/>
              </a:ext>
            </a:extLst>
          </p:cNvPr>
          <p:cNvPicPr>
            <a:picLocks noChangeAspect="1"/>
          </p:cNvPicPr>
          <p:nvPr/>
        </p:nvPicPr>
        <p:blipFill>
          <a:blip r:embed="rId3"/>
          <a:stretch>
            <a:fillRect/>
          </a:stretch>
        </p:blipFill>
        <p:spPr>
          <a:xfrm>
            <a:off x="7265819" y="4010029"/>
            <a:ext cx="4315895" cy="2166410"/>
          </a:xfrm>
          <a:prstGeom prst="rect">
            <a:avLst/>
          </a:prstGeom>
        </p:spPr>
      </p:pic>
      <p:pic>
        <p:nvPicPr>
          <p:cNvPr id="6" name="Picture 5">
            <a:extLst>
              <a:ext uri="{FF2B5EF4-FFF2-40B4-BE49-F238E27FC236}">
                <a16:creationId xmlns:a16="http://schemas.microsoft.com/office/drawing/2014/main" id="{6C316E40-1785-A1F4-5F0C-C45A7A0F1A69}"/>
              </a:ext>
            </a:extLst>
          </p:cNvPr>
          <p:cNvPicPr>
            <a:picLocks noChangeAspect="1"/>
          </p:cNvPicPr>
          <p:nvPr/>
        </p:nvPicPr>
        <p:blipFill>
          <a:blip r:embed="rId4"/>
          <a:stretch>
            <a:fillRect/>
          </a:stretch>
        </p:blipFill>
        <p:spPr>
          <a:xfrm>
            <a:off x="610286" y="3576836"/>
            <a:ext cx="5820099" cy="1304505"/>
          </a:xfrm>
          <a:prstGeom prst="rect">
            <a:avLst/>
          </a:prstGeom>
        </p:spPr>
      </p:pic>
    </p:spTree>
    <p:extLst>
      <p:ext uri="{BB962C8B-B14F-4D97-AF65-F5344CB8AC3E}">
        <p14:creationId xmlns:p14="http://schemas.microsoft.com/office/powerpoint/2010/main" val="523222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3879203"/>
          </a:xfrm>
          <a:prstGeom prst="rect">
            <a:avLst/>
          </a:prstGeom>
          <a:noFill/>
        </p:spPr>
        <p:txBody>
          <a:bodyPr wrap="square" rtlCol="0">
            <a:spAutoFit/>
          </a:bodyPr>
          <a:lstStyle/>
          <a:p>
            <a:pPr>
              <a:lnSpc>
                <a:spcPct val="120000"/>
              </a:lnSpc>
            </a:pPr>
            <a:r>
              <a:rPr lang="en-US" sz="1600" b="1" dirty="0">
                <a:solidFill>
                  <a:srgbClr val="161616"/>
                </a:solidFill>
                <a:latin typeface="+mj-lt"/>
              </a:rPr>
              <a:t>Database objects</a:t>
            </a:r>
          </a:p>
          <a:p>
            <a:pPr>
              <a:lnSpc>
                <a:spcPct val="120000"/>
              </a:lnSpc>
            </a:pPr>
            <a:r>
              <a:rPr lang="en-US" sz="1400" dirty="0">
                <a:solidFill>
                  <a:srgbClr val="161616"/>
                </a:solidFill>
                <a:latin typeface="+mj-lt"/>
              </a:rPr>
              <a:t>Designed to optimize data organisation and encapsulate programmatic actions.</a:t>
            </a:r>
          </a:p>
          <a:p>
            <a:pPr>
              <a:lnSpc>
                <a:spcPct val="120000"/>
              </a:lnSpc>
            </a:pPr>
            <a:endParaRPr lang="en-US" sz="1400" i="0" dirty="0">
              <a:solidFill>
                <a:srgbClr val="161616"/>
              </a:solidFill>
              <a:effectLst/>
              <a:latin typeface="+mj-lt"/>
            </a:endParaRPr>
          </a:p>
          <a:p>
            <a:pPr>
              <a:lnSpc>
                <a:spcPct val="120000"/>
              </a:lnSpc>
            </a:pPr>
            <a:r>
              <a:rPr lang="en-US" sz="1600" b="1" dirty="0">
                <a:solidFill>
                  <a:srgbClr val="161616"/>
                </a:solidFill>
                <a:latin typeface="+mj-lt"/>
              </a:rPr>
              <a:t>View</a:t>
            </a:r>
            <a:endParaRPr lang="en-US" sz="1600" b="1" i="0" dirty="0">
              <a:solidFill>
                <a:srgbClr val="161616"/>
              </a:solidFill>
              <a:effectLst/>
              <a:latin typeface="+mj-lt"/>
            </a:endParaRPr>
          </a:p>
          <a:p>
            <a:pPr>
              <a:lnSpc>
                <a:spcPct val="120000"/>
              </a:lnSpc>
            </a:pPr>
            <a:r>
              <a:rPr lang="en-US" sz="1400" dirty="0">
                <a:solidFill>
                  <a:srgbClr val="161616"/>
                </a:solidFill>
                <a:latin typeface="+mj-lt"/>
              </a:rPr>
              <a:t>A view is a virtual table consisting of data which is viewed from one or more tables in the database. It is created using the SELECT statement just like any other query. It behaves just like another table and so can be directly queried itself. </a:t>
            </a:r>
            <a:endParaRPr lang="en-US" sz="1400" i="0" dirty="0">
              <a:solidFill>
                <a:srgbClr val="161616"/>
              </a:solidFill>
              <a:effectLst/>
              <a:latin typeface="+mj-lt"/>
            </a:endParaRPr>
          </a:p>
          <a:p>
            <a:pPr marL="285750" indent="-285750">
              <a:lnSpc>
                <a:spcPct val="120000"/>
              </a:lnSpc>
              <a:buFontTx/>
              <a:buChar char="-"/>
            </a:pPr>
            <a:endParaRPr lang="en-US" sz="1400" dirty="0">
              <a:solidFill>
                <a:srgbClr val="161616"/>
              </a:solidFill>
              <a:latin typeface="+mj-lt"/>
            </a:endParaRPr>
          </a:p>
          <a:p>
            <a:pPr>
              <a:lnSpc>
                <a:spcPct val="120000"/>
              </a:lnSpc>
            </a:pPr>
            <a:r>
              <a:rPr lang="en-US" sz="1600" b="1" dirty="0">
                <a:solidFill>
                  <a:srgbClr val="161616"/>
                </a:solidFill>
                <a:latin typeface="+mj-lt"/>
              </a:rPr>
              <a:t>Stored Procedure</a:t>
            </a:r>
            <a:endParaRPr lang="en-US" sz="1600" b="1" i="0" dirty="0">
              <a:solidFill>
                <a:srgbClr val="161616"/>
              </a:solidFill>
              <a:effectLst/>
              <a:latin typeface="+mj-lt"/>
            </a:endParaRPr>
          </a:p>
          <a:p>
            <a:pPr>
              <a:lnSpc>
                <a:spcPct val="120000"/>
              </a:lnSpc>
            </a:pPr>
            <a:r>
              <a:rPr lang="en-US" sz="1400" i="0" dirty="0">
                <a:solidFill>
                  <a:srgbClr val="161616"/>
                </a:solidFill>
                <a:effectLst/>
                <a:latin typeface="+mj-lt"/>
              </a:rPr>
              <a:t>This is defining functions. For example, you may want to define a function that relaces an entry given a certain input </a:t>
            </a:r>
            <a:r>
              <a:rPr lang="en-US" sz="1400" dirty="0">
                <a:solidFill>
                  <a:srgbClr val="161616"/>
                </a:solidFill>
                <a:latin typeface="+mj-lt"/>
              </a:rPr>
              <a:t>id.</a:t>
            </a:r>
            <a:endParaRPr lang="en-US" sz="1400" i="0" dirty="0">
              <a:solidFill>
                <a:srgbClr val="161616"/>
              </a:solidFill>
              <a:effectLst/>
              <a:latin typeface="+mj-lt"/>
            </a:endParaRPr>
          </a:p>
          <a:p>
            <a:pPr>
              <a:lnSpc>
                <a:spcPct val="120000"/>
              </a:lnSpc>
            </a:pPr>
            <a:endParaRPr lang="en-US" sz="1600" i="0" dirty="0">
              <a:solidFill>
                <a:srgbClr val="161616"/>
              </a:solidFill>
              <a:effectLst/>
              <a:latin typeface="+mj-lt"/>
            </a:endParaRPr>
          </a:p>
          <a:p>
            <a:pPr>
              <a:lnSpc>
                <a:spcPct val="120000"/>
              </a:lnSpc>
            </a:pPr>
            <a:r>
              <a:rPr lang="en-US" sz="1600" b="1" dirty="0">
                <a:solidFill>
                  <a:srgbClr val="161616"/>
                </a:solidFill>
                <a:latin typeface="+mj-lt"/>
              </a:rPr>
              <a:t>Index</a:t>
            </a:r>
            <a:endParaRPr lang="en-US" sz="1600" b="1" i="0" dirty="0">
              <a:solidFill>
                <a:srgbClr val="161616"/>
              </a:solidFill>
              <a:effectLst/>
              <a:latin typeface="+mj-lt"/>
            </a:endParaRPr>
          </a:p>
          <a:p>
            <a:pPr>
              <a:lnSpc>
                <a:spcPct val="120000"/>
              </a:lnSpc>
            </a:pPr>
            <a:r>
              <a:rPr lang="en-US" sz="1400" i="0" dirty="0">
                <a:solidFill>
                  <a:srgbClr val="161616"/>
                </a:solidFill>
                <a:effectLst/>
                <a:latin typeface="+mj-lt"/>
              </a:rPr>
              <a:t>An index can help speed up querying on a large table. When you create an index in a database, you specify a column from the table, and the index contains a copy of this data in a sorted order, with pointers to the corresponding rows in the table. </a:t>
            </a:r>
          </a:p>
          <a:p>
            <a:pPr>
              <a:lnSpc>
                <a:spcPct val="120000"/>
              </a:lnSpc>
            </a:pPr>
            <a:endParaRPr lang="en-US" sz="1400" i="0" dirty="0">
              <a:solidFill>
                <a:srgbClr val="161616"/>
              </a:solidFill>
              <a:effectLst/>
              <a:latin typeface="+mj-lt"/>
            </a:endParaRPr>
          </a:p>
        </p:txBody>
      </p:sp>
    </p:spTree>
    <p:extLst>
      <p:ext uri="{BB962C8B-B14F-4D97-AF65-F5344CB8AC3E}">
        <p14:creationId xmlns:p14="http://schemas.microsoft.com/office/powerpoint/2010/main" val="2281765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6212750" cy="4839466"/>
          </a:xfrm>
          <a:prstGeom prst="rect">
            <a:avLst/>
          </a:prstGeom>
          <a:noFill/>
        </p:spPr>
        <p:txBody>
          <a:bodyPr wrap="square" rtlCol="0">
            <a:spAutoFit/>
          </a:bodyPr>
          <a:lstStyle/>
          <a:p>
            <a:pPr>
              <a:lnSpc>
                <a:spcPct val="120000"/>
              </a:lnSpc>
            </a:pPr>
            <a:r>
              <a:rPr lang="en-US" sz="1600" b="1" dirty="0">
                <a:solidFill>
                  <a:srgbClr val="161616"/>
                </a:solidFill>
                <a:latin typeface="+mj-lt"/>
              </a:rPr>
              <a:t>SQL Server on Azure Virtual Machines (VMs) </a:t>
            </a:r>
            <a:endParaRPr lang="en-US" sz="1400" dirty="0">
              <a:solidFill>
                <a:srgbClr val="161616"/>
              </a:solidFill>
              <a:latin typeface="+mj-lt"/>
            </a:endParaRPr>
          </a:p>
          <a:p>
            <a:pPr>
              <a:lnSpc>
                <a:spcPct val="120000"/>
              </a:lnSpc>
            </a:pPr>
            <a:r>
              <a:rPr lang="en-US" sz="1400" dirty="0">
                <a:solidFill>
                  <a:srgbClr val="161616"/>
                </a:solidFill>
                <a:latin typeface="+mj-lt"/>
              </a:rPr>
              <a:t>A virtual machine (IaaS) running in Azure with an installation of SQL Server. to optimize data organisation and encapsulate programmatic actions.</a:t>
            </a:r>
          </a:p>
          <a:p>
            <a:pPr>
              <a:lnSpc>
                <a:spcPct val="120000"/>
              </a:lnSpc>
            </a:pPr>
            <a:endParaRPr lang="en-US" sz="1400" dirty="0">
              <a:solidFill>
                <a:srgbClr val="161616"/>
              </a:solidFill>
              <a:latin typeface="+mj-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1616"/>
                </a:solidFill>
                <a:effectLst/>
                <a:uLnTx/>
                <a:uFillTx/>
                <a:latin typeface="Calibri Light" panose="020F0302020204030204"/>
                <a:ea typeface="+mn-ea"/>
                <a:cs typeface="+mn-cs"/>
              </a:rPr>
              <a:t>Azure SQL Managed Instance </a:t>
            </a:r>
          </a:p>
          <a:p>
            <a:pPr marL="0" marR="0" lvl="0" indent="0" algn="l" defTabSz="914400" rtl="0" eaLnBrk="1" fontAlgn="auto" latinLnBrk="0" hangingPunct="1">
              <a:lnSpc>
                <a:spcPct val="120000"/>
              </a:lnSpc>
              <a:spcBef>
                <a:spcPts val="0"/>
              </a:spcBef>
              <a:spcAft>
                <a:spcPts val="0"/>
              </a:spcAft>
              <a:buClrTx/>
              <a:buSzTx/>
              <a:buFontTx/>
              <a:buNone/>
              <a:tabLst/>
              <a:defRPr/>
            </a:pPr>
            <a:r>
              <a:rPr lang="en-US" sz="1400" dirty="0">
                <a:solidFill>
                  <a:srgbClr val="161616"/>
                </a:solidFill>
                <a:latin typeface="+mj-lt"/>
              </a:rPr>
              <a:t>A platform-as-a-service (PaaS) option that provides near-100% compatibility with on-premises SQL Server instances while abstracting the underlying hardware and operating system</a:t>
            </a:r>
          </a:p>
          <a:p>
            <a:pPr>
              <a:lnSpc>
                <a:spcPct val="120000"/>
              </a:lnSpc>
            </a:pPr>
            <a:endParaRPr lang="en-US" sz="1400" dirty="0">
              <a:solidFill>
                <a:srgbClr val="161616"/>
              </a:solidFill>
              <a:latin typeface="+mj-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1616"/>
                </a:solidFill>
                <a:effectLst/>
                <a:uLnTx/>
                <a:uFillTx/>
                <a:latin typeface="Calibri Light" panose="020F0302020204030204"/>
                <a:ea typeface="+mn-ea"/>
                <a:cs typeface="+mn-cs"/>
              </a:rPr>
              <a:t>Azure SQL Database </a:t>
            </a:r>
            <a:endParaRPr lang="en-US" sz="1400" dirty="0">
              <a:solidFill>
                <a:srgbClr val="161616"/>
              </a:solidFill>
              <a:latin typeface="+mj-lt"/>
            </a:endParaRPr>
          </a:p>
          <a:p>
            <a:pPr>
              <a:lnSpc>
                <a:spcPct val="120000"/>
              </a:lnSpc>
            </a:pPr>
            <a:r>
              <a:rPr lang="en-US" sz="1400" i="0" dirty="0">
                <a:solidFill>
                  <a:srgbClr val="161616"/>
                </a:solidFill>
                <a:effectLst/>
                <a:latin typeface="+mj-lt"/>
              </a:rPr>
              <a:t>A fully managed, highly scalable PaaS database service that is designed for the cloud. This is a good option when you need to create a new application in the cloud.</a:t>
            </a:r>
          </a:p>
          <a:p>
            <a:pPr>
              <a:lnSpc>
                <a:spcPct val="120000"/>
              </a:lnSpc>
            </a:pPr>
            <a:endParaRPr lang="en-US" sz="1400" i="0" dirty="0">
              <a:solidFill>
                <a:srgbClr val="161616"/>
              </a:solidFill>
              <a:effectLst/>
              <a:latin typeface="+mj-lt"/>
            </a:endParaRPr>
          </a:p>
          <a:p>
            <a:pPr>
              <a:lnSpc>
                <a:spcPct val="120000"/>
              </a:lnSpc>
            </a:pPr>
            <a:r>
              <a:rPr lang="en-US" sz="1400" i="0" dirty="0">
                <a:solidFill>
                  <a:srgbClr val="161616"/>
                </a:solidFill>
                <a:effectLst/>
                <a:latin typeface="+mj-lt"/>
              </a:rPr>
              <a:t>Single pool – resources can be pre-allocated (only you use that server) or </a:t>
            </a:r>
            <a:r>
              <a:rPr lang="en-US" sz="1400" i="0" dirty="0" err="1">
                <a:solidFill>
                  <a:srgbClr val="161616"/>
                </a:solidFill>
                <a:effectLst/>
                <a:latin typeface="+mj-lt"/>
              </a:rPr>
              <a:t>serveless</a:t>
            </a:r>
            <a:r>
              <a:rPr lang="en-US" sz="1400" i="0" dirty="0">
                <a:solidFill>
                  <a:srgbClr val="161616"/>
                </a:solidFill>
                <a:effectLst/>
                <a:latin typeface="+mj-lt"/>
              </a:rPr>
              <a:t> (where multiple different databases are stored and not just for your company)</a:t>
            </a:r>
          </a:p>
          <a:p>
            <a:pPr>
              <a:lnSpc>
                <a:spcPct val="120000"/>
              </a:lnSpc>
            </a:pPr>
            <a:endParaRPr lang="en-US" sz="1400" i="0" dirty="0">
              <a:solidFill>
                <a:srgbClr val="161616"/>
              </a:solidFill>
              <a:effectLst/>
              <a:latin typeface="+mj-lt"/>
            </a:endParaRPr>
          </a:p>
          <a:p>
            <a:pPr>
              <a:lnSpc>
                <a:spcPct val="120000"/>
              </a:lnSpc>
            </a:pPr>
            <a:r>
              <a:rPr lang="en-US" sz="1400" dirty="0">
                <a:solidFill>
                  <a:srgbClr val="161616"/>
                </a:solidFill>
                <a:latin typeface="+mj-lt"/>
              </a:rPr>
              <a:t>Elastic pool – only your company has access to the elastic pool but you can have multiple databases on that pool.</a:t>
            </a:r>
            <a:endParaRPr lang="en-US" sz="1400" i="0" dirty="0">
              <a:solidFill>
                <a:srgbClr val="161616"/>
              </a:solidFill>
              <a:effectLst/>
              <a:latin typeface="+mj-lt"/>
            </a:endParaRPr>
          </a:p>
        </p:txBody>
      </p:sp>
      <p:pic>
        <p:nvPicPr>
          <p:cNvPr id="6" name="Picture 5">
            <a:extLst>
              <a:ext uri="{FF2B5EF4-FFF2-40B4-BE49-F238E27FC236}">
                <a16:creationId xmlns:a16="http://schemas.microsoft.com/office/drawing/2014/main" id="{D876755A-80B5-C25E-C133-EC6E7D15179F}"/>
              </a:ext>
            </a:extLst>
          </p:cNvPr>
          <p:cNvPicPr>
            <a:picLocks noChangeAspect="1"/>
          </p:cNvPicPr>
          <p:nvPr/>
        </p:nvPicPr>
        <p:blipFill>
          <a:blip r:embed="rId3"/>
          <a:stretch>
            <a:fillRect/>
          </a:stretch>
        </p:blipFill>
        <p:spPr>
          <a:xfrm>
            <a:off x="6893960" y="1084778"/>
            <a:ext cx="4992809" cy="5655838"/>
          </a:xfrm>
          <a:prstGeom prst="rect">
            <a:avLst/>
          </a:prstGeom>
        </p:spPr>
      </p:pic>
    </p:spTree>
    <p:extLst>
      <p:ext uri="{BB962C8B-B14F-4D97-AF65-F5344CB8AC3E}">
        <p14:creationId xmlns:p14="http://schemas.microsoft.com/office/powerpoint/2010/main" val="19803023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699150" cy="3546805"/>
          </a:xfrm>
          <a:prstGeom prst="rect">
            <a:avLst/>
          </a:prstGeom>
          <a:noFill/>
        </p:spPr>
        <p:txBody>
          <a:bodyPr wrap="square" rtlCol="0">
            <a:spAutoFit/>
          </a:bodyPr>
          <a:lstStyle/>
          <a:p>
            <a:pPr>
              <a:lnSpc>
                <a:spcPct val="120000"/>
              </a:lnSpc>
            </a:pPr>
            <a:r>
              <a:rPr lang="en-US" sz="1600" b="1" dirty="0">
                <a:solidFill>
                  <a:srgbClr val="161616"/>
                </a:solidFill>
                <a:latin typeface="+mj-lt"/>
              </a:rPr>
              <a:t>Azure Database for MySQL</a:t>
            </a:r>
            <a:endParaRPr lang="en-US" sz="1400" dirty="0">
              <a:solidFill>
                <a:srgbClr val="161616"/>
              </a:solidFill>
              <a:latin typeface="+mj-lt"/>
            </a:endParaRPr>
          </a:p>
          <a:p>
            <a:pPr>
              <a:lnSpc>
                <a:spcPct val="120000"/>
              </a:lnSpc>
            </a:pPr>
            <a:r>
              <a:rPr lang="en-US" sz="1400" dirty="0">
                <a:solidFill>
                  <a:srgbClr val="161616"/>
                </a:solidFill>
                <a:latin typeface="+mj-lt"/>
              </a:rPr>
              <a:t>MySQL started life as a simple-to-use open-source database management system. It's available in several editions; Community (free – popular with web apps), Standard, and Enterprise (additional tools and features). LAMP standard for Linux, Apache, MySQL, and PHP.</a:t>
            </a:r>
          </a:p>
          <a:p>
            <a:pPr>
              <a:lnSpc>
                <a:spcPct val="120000"/>
              </a:lnSpc>
            </a:pPr>
            <a:endParaRPr lang="en-US" sz="1400" dirty="0">
              <a:solidFill>
                <a:srgbClr val="161616"/>
              </a:solidFill>
              <a:latin typeface="+mj-lt"/>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dirty="0">
                <a:solidFill>
                  <a:srgbClr val="161616"/>
                </a:solidFill>
                <a:latin typeface="+mj-lt"/>
              </a:rPr>
              <a:t>Azure Database for </a:t>
            </a:r>
            <a:r>
              <a:rPr kumimoji="0" lang="en-US" sz="1600" b="1" i="0" u="none" strike="noStrike" kern="1200" cap="none" spc="0" normalizeH="0" baseline="0" noProof="0" dirty="0">
                <a:ln>
                  <a:noFill/>
                </a:ln>
                <a:solidFill>
                  <a:srgbClr val="161616"/>
                </a:solidFill>
                <a:effectLst/>
                <a:uLnTx/>
                <a:uFillTx/>
                <a:latin typeface="Calibri Light" panose="020F0302020204030204"/>
                <a:ea typeface="+mn-ea"/>
                <a:cs typeface="+mn-cs"/>
              </a:rPr>
              <a:t>MariaDB</a:t>
            </a:r>
          </a:p>
          <a:p>
            <a:pPr marL="0" marR="0" lvl="0" indent="0" algn="l" defTabSz="914400" rtl="0" eaLnBrk="1" fontAlgn="auto" latinLnBrk="0" hangingPunct="1">
              <a:lnSpc>
                <a:spcPct val="120000"/>
              </a:lnSpc>
              <a:spcBef>
                <a:spcPts val="0"/>
              </a:spcBef>
              <a:spcAft>
                <a:spcPts val="0"/>
              </a:spcAft>
              <a:buClrTx/>
              <a:buSzTx/>
              <a:buFontTx/>
              <a:buNone/>
              <a:tabLst/>
              <a:defRPr/>
            </a:pPr>
            <a:r>
              <a:rPr lang="en-US" sz="1400" dirty="0">
                <a:solidFill>
                  <a:srgbClr val="161616"/>
                </a:solidFill>
                <a:latin typeface="+mj-lt"/>
              </a:rPr>
              <a:t>MariaDB is a newer database management system, created by the original developers of MySQL. The database engine has since been rewritten and optimized to improve performance. A table can hold </a:t>
            </a:r>
            <a:r>
              <a:rPr lang="en-US" sz="1400" b="1" dirty="0">
                <a:solidFill>
                  <a:srgbClr val="161616"/>
                </a:solidFill>
                <a:latin typeface="+mj-lt"/>
              </a:rPr>
              <a:t>several versions of data</a:t>
            </a:r>
            <a:r>
              <a:rPr lang="en-US" sz="1400" dirty="0">
                <a:solidFill>
                  <a:srgbClr val="161616"/>
                </a:solidFill>
                <a:latin typeface="+mj-lt"/>
              </a:rPr>
              <a:t>, enabling an application to query the data as it appeared at some point in the past.</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US" sz="1400" dirty="0">
              <a:solidFill>
                <a:srgbClr val="161616"/>
              </a:solidFill>
              <a:latin typeface="+mj-lt"/>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dirty="0">
                <a:solidFill>
                  <a:srgbClr val="161616"/>
                </a:solidFill>
                <a:latin typeface="+mj-lt"/>
              </a:rPr>
              <a:t>Azure Database for </a:t>
            </a:r>
            <a:r>
              <a:rPr kumimoji="0" lang="en-US" sz="1600" b="1" i="0" u="none" strike="noStrike" kern="1200" cap="none" spc="0" normalizeH="0" baseline="0" noProof="0" dirty="0">
                <a:ln>
                  <a:noFill/>
                </a:ln>
                <a:solidFill>
                  <a:srgbClr val="161616"/>
                </a:solidFill>
                <a:effectLst/>
                <a:uLnTx/>
                <a:uFillTx/>
                <a:latin typeface="Calibri Light" panose="020F0302020204030204"/>
                <a:ea typeface="+mn-ea"/>
                <a:cs typeface="+mn-cs"/>
              </a:rPr>
              <a:t>PostgreSQL</a:t>
            </a:r>
            <a:endParaRPr lang="en-US" sz="1400" dirty="0">
              <a:solidFill>
                <a:srgbClr val="161616"/>
              </a:solidFill>
              <a:latin typeface="+mj-lt"/>
            </a:endParaRPr>
          </a:p>
          <a:p>
            <a:pPr>
              <a:lnSpc>
                <a:spcPct val="120000"/>
              </a:lnSpc>
            </a:pPr>
            <a:r>
              <a:rPr lang="en-US" sz="1400" i="0" dirty="0">
                <a:solidFill>
                  <a:srgbClr val="161616"/>
                </a:solidFill>
                <a:effectLst/>
                <a:latin typeface="+mj-lt"/>
              </a:rPr>
              <a:t>Enables you to store custom data types, with their own non-relational properties. Another key feature is the ability to store and manipulate geometric data, such as lines, circles, and polygons. PostgreSQL has its own query language called </a:t>
            </a:r>
            <a:r>
              <a:rPr lang="en-US" sz="1400" i="0" dirty="0" err="1">
                <a:solidFill>
                  <a:srgbClr val="161616"/>
                </a:solidFill>
                <a:effectLst/>
                <a:latin typeface="+mj-lt"/>
              </a:rPr>
              <a:t>pgsql</a:t>
            </a:r>
            <a:r>
              <a:rPr lang="en-US" sz="1400" i="0" dirty="0">
                <a:solidFill>
                  <a:srgbClr val="161616"/>
                </a:solidFill>
                <a:effectLst/>
                <a:latin typeface="+mj-lt"/>
              </a:rPr>
              <a:t>. Some features of on-premises PostgreSQL databases aren't available in Azure Database for PostgreSQL. These features are mostly concerned with the extensions that users can add to a database to perform specialized tasks, such as writing stored procedures in various programming languages (other than </a:t>
            </a:r>
            <a:r>
              <a:rPr lang="en-US" sz="1400" i="0" dirty="0" err="1">
                <a:solidFill>
                  <a:srgbClr val="161616"/>
                </a:solidFill>
                <a:effectLst/>
                <a:latin typeface="+mj-lt"/>
              </a:rPr>
              <a:t>pgsql</a:t>
            </a:r>
            <a:r>
              <a:rPr lang="en-US" sz="1400" i="0" dirty="0">
                <a:solidFill>
                  <a:srgbClr val="161616"/>
                </a:solidFill>
                <a:effectLst/>
                <a:latin typeface="+mj-lt"/>
              </a:rPr>
              <a:t>, which is available)</a:t>
            </a:r>
          </a:p>
        </p:txBody>
      </p:sp>
    </p:spTree>
    <p:extLst>
      <p:ext uri="{BB962C8B-B14F-4D97-AF65-F5344CB8AC3E}">
        <p14:creationId xmlns:p14="http://schemas.microsoft.com/office/powerpoint/2010/main" val="2809140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7279" y="1232962"/>
            <a:ext cx="11777441" cy="3879203"/>
          </a:xfrm>
          <a:prstGeom prst="rect">
            <a:avLst/>
          </a:prstGeom>
          <a:noFill/>
        </p:spPr>
        <p:txBody>
          <a:bodyPr wrap="square" rtlCol="0">
            <a:spAutoFit/>
          </a:bodyPr>
          <a:lstStyle/>
          <a:p>
            <a:pPr algn="ctr">
              <a:lnSpc>
                <a:spcPct val="120000"/>
              </a:lnSpc>
            </a:pPr>
            <a:r>
              <a:rPr lang="en-GB" b="1" dirty="0">
                <a:latin typeface="+mj-lt"/>
              </a:rPr>
              <a:t>Data Formats</a:t>
            </a:r>
          </a:p>
          <a:p>
            <a:pPr>
              <a:lnSpc>
                <a:spcPct val="120000"/>
              </a:lnSpc>
            </a:pPr>
            <a:endParaRPr lang="en-GB" sz="1600" b="1" dirty="0">
              <a:latin typeface="+mj-lt"/>
            </a:endParaRPr>
          </a:p>
          <a:p>
            <a:pPr>
              <a:lnSpc>
                <a:spcPct val="120000"/>
              </a:lnSpc>
            </a:pPr>
            <a:r>
              <a:rPr lang="en-GB" sz="1600" b="1" dirty="0">
                <a:latin typeface="+mj-lt"/>
              </a:rPr>
              <a:t>Structured Data</a:t>
            </a:r>
          </a:p>
          <a:p>
            <a:pPr marL="285750" indent="-285750">
              <a:lnSpc>
                <a:spcPct val="120000"/>
              </a:lnSpc>
              <a:buFontTx/>
              <a:buChar char="-"/>
            </a:pPr>
            <a:r>
              <a:rPr lang="en-US" sz="1400" i="0" dirty="0">
                <a:solidFill>
                  <a:srgbClr val="161616"/>
                </a:solidFill>
                <a:effectLst/>
                <a:latin typeface="+mj-lt"/>
              </a:rPr>
              <a:t>Structured data is data that adheres to a fixed </a:t>
            </a:r>
            <a:r>
              <a:rPr lang="en-US" sz="1400" i="1" dirty="0">
                <a:solidFill>
                  <a:srgbClr val="161616"/>
                </a:solidFill>
                <a:effectLst/>
                <a:latin typeface="+mj-lt"/>
              </a:rPr>
              <a:t>schema</a:t>
            </a:r>
            <a:r>
              <a:rPr lang="en-US" sz="1400" i="0" dirty="0">
                <a:solidFill>
                  <a:srgbClr val="161616"/>
                </a:solidFill>
                <a:effectLst/>
                <a:latin typeface="+mj-lt"/>
              </a:rPr>
              <a:t>, so all of the data has the same fields or properties</a:t>
            </a:r>
          </a:p>
          <a:p>
            <a:pPr marL="285750" indent="-285750">
              <a:lnSpc>
                <a:spcPct val="120000"/>
              </a:lnSpc>
              <a:buFontTx/>
              <a:buChar char="-"/>
            </a:pPr>
            <a:endParaRPr lang="en-US" sz="1400" dirty="0">
              <a:solidFill>
                <a:srgbClr val="161616"/>
              </a:solidFill>
              <a:latin typeface="+mj-lt"/>
            </a:endParaRPr>
          </a:p>
          <a:p>
            <a:pPr>
              <a:lnSpc>
                <a:spcPct val="120000"/>
              </a:lnSpc>
            </a:pPr>
            <a:r>
              <a:rPr lang="en-GB" sz="1600" b="1" dirty="0">
                <a:latin typeface="+mj-lt"/>
              </a:rPr>
              <a:t>Semi-structured data</a:t>
            </a:r>
          </a:p>
          <a:p>
            <a:pPr marL="285750" indent="-285750">
              <a:lnSpc>
                <a:spcPct val="120000"/>
              </a:lnSpc>
              <a:buFontTx/>
              <a:buChar char="-"/>
            </a:pPr>
            <a:r>
              <a:rPr lang="en-US" sz="1400" dirty="0">
                <a:latin typeface="+mj-lt"/>
              </a:rPr>
              <a:t>Semi-structured data is information that has some structure, but which allows for some variation between entity instances.</a:t>
            </a:r>
          </a:p>
          <a:p>
            <a:pPr marL="285750" indent="-285750">
              <a:lnSpc>
                <a:spcPct val="120000"/>
              </a:lnSpc>
              <a:buFontTx/>
              <a:buChar char="-"/>
            </a:pPr>
            <a:r>
              <a:rPr lang="en-US" sz="1400" dirty="0">
                <a:latin typeface="+mj-lt"/>
              </a:rPr>
              <a:t>Examples include JSON, XML, HTML etc. </a:t>
            </a:r>
          </a:p>
          <a:p>
            <a:pPr marL="285750" indent="-285750">
              <a:lnSpc>
                <a:spcPct val="120000"/>
              </a:lnSpc>
              <a:buFontTx/>
              <a:buChar char="-"/>
            </a:pPr>
            <a:endParaRPr lang="en-US" sz="1400" dirty="0">
              <a:latin typeface="+mj-lt"/>
            </a:endParaRPr>
          </a:p>
          <a:p>
            <a:pPr>
              <a:lnSpc>
                <a:spcPct val="120000"/>
              </a:lnSpc>
            </a:pPr>
            <a:r>
              <a:rPr lang="en-GB" sz="1600" b="1" dirty="0">
                <a:latin typeface="+mj-lt"/>
              </a:rPr>
              <a:t>Unstructured data</a:t>
            </a:r>
          </a:p>
          <a:p>
            <a:pPr marL="285750" indent="-285750">
              <a:lnSpc>
                <a:spcPct val="120000"/>
              </a:lnSpc>
              <a:buFontTx/>
              <a:buChar char="-"/>
            </a:pPr>
            <a:r>
              <a:rPr lang="en-US" sz="1400" dirty="0">
                <a:latin typeface="+mj-lt"/>
              </a:rPr>
              <a:t>Not all data is structured or even semi-structured. For example, documents, images, audio and video data, and binary files might not have a specific structure. </a:t>
            </a:r>
          </a:p>
          <a:p>
            <a:pPr marL="285750" indent="-285750">
              <a:lnSpc>
                <a:spcPct val="120000"/>
              </a:lnSpc>
              <a:buFontTx/>
              <a:buChar char="-"/>
            </a:pPr>
            <a:endParaRPr lang="en-GB" sz="1400" dirty="0">
              <a:latin typeface="+mj-lt"/>
            </a:endParaRPr>
          </a:p>
          <a:p>
            <a:pPr marL="285750" indent="-285750">
              <a:lnSpc>
                <a:spcPct val="120000"/>
              </a:lnSpc>
              <a:buFontTx/>
              <a:buChar char="-"/>
            </a:pPr>
            <a:endParaRPr lang="en-GB" sz="1400" dirty="0">
              <a:latin typeface="+mj-lt"/>
            </a:endParaRPr>
          </a:p>
          <a:p>
            <a:pPr marL="285750" indent="-285750">
              <a:lnSpc>
                <a:spcPct val="120000"/>
              </a:lnSpc>
              <a:buFontTx/>
              <a:buChar char="-"/>
            </a:pPr>
            <a:endParaRPr lang="en-GB" sz="1400" dirty="0">
              <a:latin typeface="+mj-lt"/>
            </a:endParaRPr>
          </a:p>
        </p:txBody>
      </p:sp>
    </p:spTree>
    <p:extLst>
      <p:ext uri="{BB962C8B-B14F-4D97-AF65-F5344CB8AC3E}">
        <p14:creationId xmlns:p14="http://schemas.microsoft.com/office/powerpoint/2010/main" val="4273393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206210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3</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3" name="TextBox 2">
            <a:extLst>
              <a:ext uri="{FF2B5EF4-FFF2-40B4-BE49-F238E27FC236}">
                <a16:creationId xmlns:a16="http://schemas.microsoft.com/office/drawing/2014/main" id="{ED0FFF9A-D132-0D87-AC22-1CDA03ED9AEB}"/>
              </a:ext>
            </a:extLst>
          </p:cNvPr>
          <p:cNvSpPr txBox="1"/>
          <p:nvPr/>
        </p:nvSpPr>
        <p:spPr>
          <a:xfrm>
            <a:off x="144770" y="1074403"/>
            <a:ext cx="11484864" cy="369332"/>
          </a:xfrm>
          <a:prstGeom prst="rect">
            <a:avLst/>
          </a:prstGeom>
          <a:noFill/>
        </p:spPr>
        <p:txBody>
          <a:bodyPr wrap="square">
            <a:spAutoFit/>
          </a:bodyPr>
          <a:lstStyle/>
          <a:p>
            <a:r>
              <a:rPr lang="en-GB" dirty="0">
                <a:hlinkClick r:id="rId3"/>
              </a:rPr>
              <a:t>https://learn.microsoft.com/en-us/training/paths/azure-data-fundamentals-explore-non-relational-data/</a:t>
            </a:r>
            <a:endParaRPr lang="en-GB" dirty="0"/>
          </a:p>
        </p:txBody>
      </p:sp>
    </p:spTree>
    <p:extLst>
      <p:ext uri="{BB962C8B-B14F-4D97-AF65-F5344CB8AC3E}">
        <p14:creationId xmlns:p14="http://schemas.microsoft.com/office/powerpoint/2010/main" val="2471186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pic>
        <p:nvPicPr>
          <p:cNvPr id="1026" name="Picture 2" descr="An Azure blob storage container with two blobs">
            <a:extLst>
              <a:ext uri="{FF2B5EF4-FFF2-40B4-BE49-F238E27FC236}">
                <a16:creationId xmlns:a16="http://schemas.microsoft.com/office/drawing/2014/main" id="{C8435345-F97B-896D-B7D1-ABF2B51C8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2209" y="1178568"/>
            <a:ext cx="2857500" cy="16478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29D28AF-352E-30D0-C1A2-0E75AC714F1E}"/>
              </a:ext>
            </a:extLst>
          </p:cNvPr>
          <p:cNvSpPr txBox="1"/>
          <p:nvPr/>
        </p:nvSpPr>
        <p:spPr>
          <a:xfrm>
            <a:off x="208598" y="1178568"/>
            <a:ext cx="8729919" cy="2180277"/>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Blob Storage</a:t>
            </a:r>
            <a:endParaRPr lang="en-US" sz="1600" b="1"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Blob Storage is a service that enables you to store massive amounts of unstructured data as binary large objects, or blobs, in the cloud. </a:t>
            </a:r>
          </a:p>
          <a:p>
            <a:pPr marL="285750" indent="-285750">
              <a:lnSpc>
                <a:spcPct val="120000"/>
              </a:lnSpc>
              <a:buFontTx/>
              <a:buChar char="-"/>
            </a:pPr>
            <a:r>
              <a:rPr lang="en-US" sz="1400" dirty="0">
                <a:solidFill>
                  <a:srgbClr val="161616"/>
                </a:solidFill>
                <a:latin typeface="+mj-lt"/>
              </a:rPr>
              <a:t>A</a:t>
            </a:r>
            <a:r>
              <a:rPr lang="en-US" sz="1400" i="0" dirty="0">
                <a:solidFill>
                  <a:srgbClr val="161616"/>
                </a:solidFill>
                <a:effectLst/>
                <a:latin typeface="+mj-lt"/>
              </a:rPr>
              <a:t>pplications can read and write them by using the Azure blob storage API.</a:t>
            </a:r>
          </a:p>
          <a:p>
            <a:pPr marL="285750" indent="-285750">
              <a:lnSpc>
                <a:spcPct val="120000"/>
              </a:lnSpc>
              <a:buFontTx/>
              <a:buChar char="-"/>
            </a:pPr>
            <a:r>
              <a:rPr lang="en-US" sz="1400" i="0" dirty="0">
                <a:solidFill>
                  <a:srgbClr val="161616"/>
                </a:solidFill>
                <a:effectLst/>
                <a:latin typeface="+mj-lt"/>
              </a:rPr>
              <a:t>However, by default, these folders are simply a way of using a "/" character in a blob name to organize the blobs into namespaces. The folders are purely virtual, and you can't perform folder-level operations to control access or perform bulk operations.</a:t>
            </a:r>
          </a:p>
          <a:p>
            <a:pPr marL="285750" indent="-285750">
              <a:lnSpc>
                <a:spcPct val="120000"/>
              </a:lnSpc>
              <a:buFontTx/>
              <a:buChar char="-"/>
            </a:pPr>
            <a:endParaRPr lang="en-US" sz="1400" i="0" dirty="0">
              <a:solidFill>
                <a:srgbClr val="161616"/>
              </a:solidFill>
              <a:effectLst/>
              <a:latin typeface="+mj-lt"/>
            </a:endParaRPr>
          </a:p>
        </p:txBody>
      </p:sp>
      <p:sp>
        <p:nvSpPr>
          <p:cNvPr id="3" name="TextBox 2">
            <a:extLst>
              <a:ext uri="{FF2B5EF4-FFF2-40B4-BE49-F238E27FC236}">
                <a16:creationId xmlns:a16="http://schemas.microsoft.com/office/drawing/2014/main" id="{B6B52027-410E-A6D7-A586-917CD92C41FC}"/>
              </a:ext>
            </a:extLst>
          </p:cNvPr>
          <p:cNvSpPr txBox="1"/>
          <p:nvPr/>
        </p:nvSpPr>
        <p:spPr>
          <a:xfrm>
            <a:off x="189202" y="3048997"/>
            <a:ext cx="11774805" cy="3953070"/>
          </a:xfrm>
          <a:prstGeom prst="rect">
            <a:avLst/>
          </a:prstGeom>
          <a:noFill/>
        </p:spPr>
        <p:txBody>
          <a:bodyPr wrap="square" rtlCol="0">
            <a:spAutoFit/>
          </a:bodyPr>
          <a:lstStyle/>
          <a:p>
            <a:pPr marL="285750" indent="-285750">
              <a:lnSpc>
                <a:spcPct val="120000"/>
              </a:lnSpc>
              <a:buFontTx/>
              <a:buChar char="-"/>
            </a:pPr>
            <a:endParaRPr lang="en-US" sz="1400" dirty="0">
              <a:solidFill>
                <a:srgbClr val="161616"/>
              </a:solidFill>
              <a:latin typeface="+mj-lt"/>
            </a:endParaRPr>
          </a:p>
          <a:p>
            <a:pPr>
              <a:lnSpc>
                <a:spcPct val="120000"/>
              </a:lnSpc>
            </a:pPr>
            <a:r>
              <a:rPr lang="en-US" sz="1400" dirty="0">
                <a:solidFill>
                  <a:srgbClr val="161616"/>
                </a:solidFill>
                <a:latin typeface="+mj-lt"/>
              </a:rPr>
              <a:t>Azure Blob Storage supports three different types of blob:</a:t>
            </a:r>
          </a:p>
          <a:p>
            <a:pPr marL="285750" indent="-285750">
              <a:lnSpc>
                <a:spcPct val="120000"/>
              </a:lnSpc>
              <a:buFontTx/>
              <a:buChar char="-"/>
            </a:pPr>
            <a:r>
              <a:rPr lang="en-US" sz="1400" b="1" dirty="0">
                <a:solidFill>
                  <a:srgbClr val="161616"/>
                </a:solidFill>
                <a:latin typeface="+mj-lt"/>
              </a:rPr>
              <a:t>Block blobs</a:t>
            </a:r>
            <a:r>
              <a:rPr lang="en-US" sz="1400" dirty="0">
                <a:solidFill>
                  <a:srgbClr val="161616"/>
                </a:solidFill>
                <a:latin typeface="+mj-lt"/>
              </a:rPr>
              <a:t>. A block blob can contain up to 50,000 blocks (each up to 100mb), giving a maximum size of over 4.7 TB. The block is the smallest amount of data that can be read or written as an individual unit. Block blobs are best used to store discrete, large, binary objects that change infrequently.</a:t>
            </a:r>
          </a:p>
          <a:p>
            <a:pPr marL="285750" indent="-285750">
              <a:lnSpc>
                <a:spcPct val="120000"/>
              </a:lnSpc>
              <a:buFontTx/>
              <a:buChar char="-"/>
            </a:pPr>
            <a:r>
              <a:rPr lang="en-US" sz="1400" b="1" dirty="0">
                <a:solidFill>
                  <a:srgbClr val="161616"/>
                </a:solidFill>
                <a:latin typeface="+mj-lt"/>
              </a:rPr>
              <a:t>Page blobs</a:t>
            </a:r>
            <a:r>
              <a:rPr lang="en-US" sz="1400" dirty="0">
                <a:solidFill>
                  <a:srgbClr val="161616"/>
                </a:solidFill>
                <a:latin typeface="+mj-lt"/>
              </a:rPr>
              <a:t>. A page blob is organized as a collection of fixed size 512-byte pages. A page blob is </a:t>
            </a:r>
            <a:r>
              <a:rPr lang="en-US" sz="1400" b="1" dirty="0">
                <a:solidFill>
                  <a:srgbClr val="161616"/>
                </a:solidFill>
                <a:latin typeface="+mj-lt"/>
              </a:rPr>
              <a:t>optimized to support random read and write operations</a:t>
            </a:r>
            <a:r>
              <a:rPr lang="en-US" sz="1400" dirty="0">
                <a:solidFill>
                  <a:srgbClr val="161616"/>
                </a:solidFill>
                <a:latin typeface="+mj-lt"/>
              </a:rPr>
              <a:t>; you can fetch and store data for a single page if necessary. A page blob can hold up to 8 TB of data. Azure uses page blobs to implement virtual disk storage for virtual machines.</a:t>
            </a:r>
          </a:p>
          <a:p>
            <a:pPr marL="285750" indent="-285750">
              <a:lnSpc>
                <a:spcPct val="120000"/>
              </a:lnSpc>
              <a:buFontTx/>
              <a:buChar char="-"/>
            </a:pPr>
            <a:r>
              <a:rPr lang="en-US" sz="1400" b="1" dirty="0">
                <a:solidFill>
                  <a:srgbClr val="161616"/>
                </a:solidFill>
                <a:latin typeface="+mj-lt"/>
              </a:rPr>
              <a:t>Append blobs</a:t>
            </a:r>
            <a:r>
              <a:rPr lang="en-US" sz="1400" dirty="0">
                <a:solidFill>
                  <a:srgbClr val="161616"/>
                </a:solidFill>
                <a:latin typeface="+mj-lt"/>
              </a:rPr>
              <a:t>. An append blob is a block blob optimized to support append operations. You can only add blocks to the end of an append blob; </a:t>
            </a:r>
            <a:r>
              <a:rPr lang="en-US" sz="1400" b="1" dirty="0">
                <a:solidFill>
                  <a:srgbClr val="161616"/>
                </a:solidFill>
                <a:latin typeface="+mj-lt"/>
              </a:rPr>
              <a:t>updating or deleting existing blocks isn't supported</a:t>
            </a:r>
            <a:r>
              <a:rPr lang="en-US" sz="1400" dirty="0">
                <a:solidFill>
                  <a:srgbClr val="161616"/>
                </a:solidFill>
                <a:latin typeface="+mj-lt"/>
              </a:rPr>
              <a:t>. Each block can vary in size, up to 4 MB. The maximum size of an append blob is just over 195 GB.</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The </a:t>
            </a:r>
            <a:r>
              <a:rPr lang="en-US" sz="1400" b="1" i="0" dirty="0">
                <a:solidFill>
                  <a:srgbClr val="161616"/>
                </a:solidFill>
                <a:effectLst/>
                <a:latin typeface="+mj-lt"/>
              </a:rPr>
              <a:t>Hot</a:t>
            </a:r>
            <a:r>
              <a:rPr lang="en-US" sz="1400" i="0" dirty="0">
                <a:solidFill>
                  <a:srgbClr val="161616"/>
                </a:solidFill>
                <a:effectLst/>
                <a:latin typeface="+mj-lt"/>
              </a:rPr>
              <a:t> tier is the default. You use this tier for blobs that are accessed frequently. </a:t>
            </a:r>
          </a:p>
          <a:p>
            <a:pPr marL="285750" indent="-285750">
              <a:lnSpc>
                <a:spcPct val="120000"/>
              </a:lnSpc>
              <a:buFontTx/>
              <a:buChar char="-"/>
            </a:pPr>
            <a:r>
              <a:rPr lang="en-US" sz="1400" i="0" dirty="0">
                <a:solidFill>
                  <a:srgbClr val="161616"/>
                </a:solidFill>
                <a:effectLst/>
                <a:latin typeface="+mj-lt"/>
              </a:rPr>
              <a:t>The </a:t>
            </a:r>
            <a:r>
              <a:rPr lang="en-US" sz="1400" b="1" i="0" dirty="0">
                <a:solidFill>
                  <a:srgbClr val="161616"/>
                </a:solidFill>
                <a:effectLst/>
                <a:latin typeface="+mj-lt"/>
              </a:rPr>
              <a:t>Cool</a:t>
            </a:r>
            <a:r>
              <a:rPr lang="en-US" sz="1400" i="0" dirty="0">
                <a:solidFill>
                  <a:srgbClr val="161616"/>
                </a:solidFill>
                <a:effectLst/>
                <a:latin typeface="+mj-lt"/>
              </a:rPr>
              <a:t> tier has lower performance and incurs reduced storage charges compared to the Hot tier. Use the Cool tier for data that is accessed infrequently</a:t>
            </a:r>
          </a:p>
          <a:p>
            <a:pPr marL="285750" indent="-285750">
              <a:lnSpc>
                <a:spcPct val="120000"/>
              </a:lnSpc>
              <a:buFontTx/>
              <a:buChar char="-"/>
            </a:pPr>
            <a:r>
              <a:rPr lang="en-US" sz="1400" i="0" dirty="0">
                <a:solidFill>
                  <a:srgbClr val="161616"/>
                </a:solidFill>
                <a:effectLst/>
                <a:latin typeface="+mj-lt"/>
              </a:rPr>
              <a:t>The </a:t>
            </a:r>
            <a:r>
              <a:rPr lang="en-US" sz="1400" b="1" i="0" dirty="0">
                <a:solidFill>
                  <a:srgbClr val="161616"/>
                </a:solidFill>
                <a:effectLst/>
                <a:latin typeface="+mj-lt"/>
              </a:rPr>
              <a:t>Archive</a:t>
            </a:r>
            <a:r>
              <a:rPr lang="en-US" sz="1400" i="0" dirty="0">
                <a:solidFill>
                  <a:srgbClr val="161616"/>
                </a:solidFill>
                <a:effectLst/>
                <a:latin typeface="+mj-lt"/>
              </a:rPr>
              <a:t> tier provides the lowest storage cost, but with increased latency. The Archive tier is intended for historical data that mustn't be lost, but is required only rarely. </a:t>
            </a:r>
          </a:p>
          <a:p>
            <a:pPr marL="285750" indent="-285750">
              <a:lnSpc>
                <a:spcPct val="120000"/>
              </a:lnSpc>
              <a:buFontTx/>
              <a:buChar char="-"/>
            </a:pPr>
            <a:endParaRPr lang="en-US" sz="1400" i="0" dirty="0">
              <a:solidFill>
                <a:srgbClr val="161616"/>
              </a:solidFill>
              <a:effectLst/>
              <a:latin typeface="+mj-lt"/>
            </a:endParaRPr>
          </a:p>
        </p:txBody>
      </p:sp>
    </p:spTree>
    <p:extLst>
      <p:ext uri="{BB962C8B-B14F-4D97-AF65-F5344CB8AC3E}">
        <p14:creationId xmlns:p14="http://schemas.microsoft.com/office/powerpoint/2010/main" val="2542658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pic>
        <p:nvPicPr>
          <p:cNvPr id="6" name="Picture 5">
            <a:extLst>
              <a:ext uri="{FF2B5EF4-FFF2-40B4-BE49-F238E27FC236}">
                <a16:creationId xmlns:a16="http://schemas.microsoft.com/office/drawing/2014/main" id="{944FCBD0-201C-8AC1-D1CA-D73D089E5661}"/>
              </a:ext>
            </a:extLst>
          </p:cNvPr>
          <p:cNvPicPr>
            <a:picLocks noChangeAspect="1"/>
          </p:cNvPicPr>
          <p:nvPr/>
        </p:nvPicPr>
        <p:blipFill>
          <a:blip r:embed="rId3"/>
          <a:stretch>
            <a:fillRect/>
          </a:stretch>
        </p:blipFill>
        <p:spPr>
          <a:xfrm>
            <a:off x="997746" y="1041971"/>
            <a:ext cx="10157717" cy="1220458"/>
          </a:xfrm>
          <a:prstGeom prst="rect">
            <a:avLst/>
          </a:prstGeom>
        </p:spPr>
      </p:pic>
      <p:pic>
        <p:nvPicPr>
          <p:cNvPr id="9" name="Picture 8">
            <a:extLst>
              <a:ext uri="{FF2B5EF4-FFF2-40B4-BE49-F238E27FC236}">
                <a16:creationId xmlns:a16="http://schemas.microsoft.com/office/drawing/2014/main" id="{123152A7-BD42-8382-D0D2-A7DE58E7E0D0}"/>
              </a:ext>
            </a:extLst>
          </p:cNvPr>
          <p:cNvPicPr>
            <a:picLocks noChangeAspect="1"/>
          </p:cNvPicPr>
          <p:nvPr/>
        </p:nvPicPr>
        <p:blipFill>
          <a:blip r:embed="rId4"/>
          <a:stretch>
            <a:fillRect/>
          </a:stretch>
        </p:blipFill>
        <p:spPr>
          <a:xfrm>
            <a:off x="2500982" y="2468709"/>
            <a:ext cx="8732046" cy="4198098"/>
          </a:xfrm>
          <a:prstGeom prst="rect">
            <a:avLst/>
          </a:prstGeom>
        </p:spPr>
      </p:pic>
      <p:sp>
        <p:nvSpPr>
          <p:cNvPr id="12" name="TextBox 11">
            <a:extLst>
              <a:ext uri="{FF2B5EF4-FFF2-40B4-BE49-F238E27FC236}">
                <a16:creationId xmlns:a16="http://schemas.microsoft.com/office/drawing/2014/main" id="{DD09A2F4-6514-6891-7C7B-11C7741310D3}"/>
              </a:ext>
            </a:extLst>
          </p:cNvPr>
          <p:cNvSpPr txBox="1"/>
          <p:nvPr/>
        </p:nvSpPr>
        <p:spPr>
          <a:xfrm>
            <a:off x="237237" y="2956529"/>
            <a:ext cx="2122482" cy="1367747"/>
          </a:xfrm>
          <a:prstGeom prst="rect">
            <a:avLst/>
          </a:prstGeom>
          <a:noFill/>
        </p:spPr>
        <p:txBody>
          <a:bodyPr wrap="square" rtlCol="0">
            <a:spAutoFit/>
          </a:bodyPr>
          <a:lstStyle/>
          <a:p>
            <a:pPr>
              <a:lnSpc>
                <a:spcPct val="120000"/>
              </a:lnSpc>
            </a:pPr>
            <a:r>
              <a:rPr lang="en-US" sz="1400" dirty="0">
                <a:solidFill>
                  <a:srgbClr val="161616"/>
                </a:solidFill>
                <a:latin typeface="+mj-lt"/>
              </a:rPr>
              <a:t>Note there is no restriction on what you can do in any tier, the cost is just prohibitive in archive!</a:t>
            </a:r>
            <a:endParaRPr lang="en-US" sz="1400" i="0" dirty="0">
              <a:solidFill>
                <a:srgbClr val="161616"/>
              </a:solidFill>
              <a:effectLst/>
              <a:latin typeface="+mj-lt"/>
            </a:endParaRPr>
          </a:p>
          <a:p>
            <a:pPr marL="285750" indent="-285750">
              <a:lnSpc>
                <a:spcPct val="120000"/>
              </a:lnSpc>
              <a:buFontTx/>
              <a:buChar char="-"/>
            </a:pPr>
            <a:endParaRPr lang="en-US" sz="1400" i="0" dirty="0">
              <a:solidFill>
                <a:srgbClr val="161616"/>
              </a:solidFill>
              <a:effectLst/>
              <a:latin typeface="+mj-lt"/>
            </a:endParaRPr>
          </a:p>
        </p:txBody>
      </p:sp>
    </p:spTree>
    <p:extLst>
      <p:ext uri="{BB962C8B-B14F-4D97-AF65-F5344CB8AC3E}">
        <p14:creationId xmlns:p14="http://schemas.microsoft.com/office/powerpoint/2010/main" val="456887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18/03/23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8598" y="1178568"/>
            <a:ext cx="8729919" cy="4802533"/>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a:t>
            </a:r>
            <a:r>
              <a:rPr lang="en-US" sz="1600" b="1" dirty="0">
                <a:solidFill>
                  <a:srgbClr val="161616"/>
                </a:solidFill>
                <a:latin typeface="+mj-lt"/>
              </a:rPr>
              <a:t>Data Lake Gen 2</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Built on blob storage so it has the hot cold access tier advantage.</a:t>
            </a:r>
          </a:p>
          <a:p>
            <a:pPr marL="285750" indent="-285750">
              <a:lnSpc>
                <a:spcPct val="120000"/>
              </a:lnSpc>
              <a:buFontTx/>
              <a:buChar char="-"/>
            </a:pPr>
            <a:endParaRPr lang="en-US" sz="1400" i="0" dirty="0">
              <a:solidFill>
                <a:srgbClr val="161616"/>
              </a:solidFill>
              <a:effectLst/>
              <a:latin typeface="+mj-lt"/>
            </a:endParaRPr>
          </a:p>
          <a:p>
            <a:pPr marL="285750" indent="-285750">
              <a:lnSpc>
                <a:spcPct val="120000"/>
              </a:lnSpc>
              <a:buFontTx/>
              <a:buChar char="-"/>
            </a:pPr>
            <a:r>
              <a:rPr lang="en-US" sz="1400" dirty="0">
                <a:solidFill>
                  <a:srgbClr val="161616"/>
                </a:solidFill>
                <a:latin typeface="+mj-lt"/>
              </a:rPr>
              <a:t>It is spun up by creating a blob storage account and ticking ‘Enable Hierarchical Namespace (HNS)’. This means the folders are no longer virtual and can be used perform folder level operations. This means the location of the file is stored in metadata and so when we move a file for example, we simply change this metadata. In gen 1 there are no hierarchical namespace, the ‘folder’ is actually just in the name of the file. Therefore, if we want to ‘move’ the file what actually happens is a copy of the file is made with the new name and the old file is deleted.</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With this ‘true’ file structure we can also use ACL (access control list) to control on a folder level who can read write and execute, something we couldn’t do before in non-HNS storage. </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Systems like Hadoop in Azure HDInsight, Azure Databricks, and Azure Synapse Analytics can mount a distributed file system hosted in Azure Data Lake Store Gen2 and use it to process huge volumes of data.</a:t>
            </a:r>
          </a:p>
          <a:p>
            <a:pPr marL="285750" indent="-285750">
              <a:lnSpc>
                <a:spcPct val="120000"/>
              </a:lnSpc>
              <a:buFontTx/>
              <a:buChar char="-"/>
            </a:pPr>
            <a:endParaRPr lang="en-US" sz="1400" i="0" dirty="0">
              <a:solidFill>
                <a:srgbClr val="161616"/>
              </a:solidFill>
              <a:effectLst/>
              <a:latin typeface="+mj-lt"/>
            </a:endParaRP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endParaRPr lang="en-US" sz="1400" i="0" dirty="0">
              <a:solidFill>
                <a:srgbClr val="161616"/>
              </a:solidFill>
              <a:effectLst/>
              <a:latin typeface="+mj-lt"/>
            </a:endParaRPr>
          </a:p>
        </p:txBody>
      </p:sp>
      <p:pic>
        <p:nvPicPr>
          <p:cNvPr id="6" name="Picture 5">
            <a:extLst>
              <a:ext uri="{FF2B5EF4-FFF2-40B4-BE49-F238E27FC236}">
                <a16:creationId xmlns:a16="http://schemas.microsoft.com/office/drawing/2014/main" id="{5BC850CF-5600-E92F-A36D-E2B93BF35F05}"/>
              </a:ext>
            </a:extLst>
          </p:cNvPr>
          <p:cNvPicPr>
            <a:picLocks noChangeAspect="1"/>
          </p:cNvPicPr>
          <p:nvPr/>
        </p:nvPicPr>
        <p:blipFill>
          <a:blip r:embed="rId3"/>
          <a:stretch>
            <a:fillRect/>
          </a:stretch>
        </p:blipFill>
        <p:spPr>
          <a:xfrm>
            <a:off x="9289598" y="1178568"/>
            <a:ext cx="2519475" cy="2183545"/>
          </a:xfrm>
          <a:prstGeom prst="rect">
            <a:avLst/>
          </a:prstGeom>
        </p:spPr>
      </p:pic>
    </p:spTree>
    <p:extLst>
      <p:ext uri="{BB962C8B-B14F-4D97-AF65-F5344CB8AC3E}">
        <p14:creationId xmlns:p14="http://schemas.microsoft.com/office/powerpoint/2010/main" val="101447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18/03/23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8598" y="1178568"/>
            <a:ext cx="8729919" cy="5061065"/>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a:t>
            </a:r>
            <a:r>
              <a:rPr lang="en-US" sz="1600" b="1" dirty="0">
                <a:solidFill>
                  <a:srgbClr val="161616"/>
                </a:solidFill>
                <a:latin typeface="+mj-lt"/>
              </a:rPr>
              <a:t>File Share</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Many on-premises systems comprising a network of in-house computers make use of file shares. A file share enables you to store a file on one computer, and grant access to that file to users and applications running on other computers. </a:t>
            </a:r>
            <a:endParaRPr lang="en-US" sz="1400" dirty="0">
              <a:solidFill>
                <a:srgbClr val="161616"/>
              </a:solidFill>
              <a:latin typeface="+mj-lt"/>
            </a:endParaRPr>
          </a:p>
          <a:p>
            <a:pPr marL="285750" indent="-285750">
              <a:lnSpc>
                <a:spcPct val="120000"/>
              </a:lnSpc>
              <a:buFontTx/>
              <a:buChar char="-"/>
            </a:pPr>
            <a:endParaRPr lang="en-US" sz="1400" i="0" dirty="0">
              <a:solidFill>
                <a:srgbClr val="161616"/>
              </a:solidFill>
              <a:effectLst/>
              <a:latin typeface="+mj-lt"/>
            </a:endParaRPr>
          </a:p>
          <a:p>
            <a:pPr marL="285750" indent="-285750">
              <a:lnSpc>
                <a:spcPct val="120000"/>
              </a:lnSpc>
              <a:buFontTx/>
              <a:buChar char="-"/>
            </a:pPr>
            <a:r>
              <a:rPr lang="en-US" sz="1400" dirty="0">
                <a:solidFill>
                  <a:srgbClr val="161616"/>
                </a:solidFill>
                <a:latin typeface="+mj-lt"/>
              </a:rPr>
              <a:t>Azure Files is essentially a way to create cloud-based network shares, such as you typically find in on-premises organizations to make documents and other files available to multiple users.</a:t>
            </a:r>
          </a:p>
          <a:p>
            <a:pPr marL="285750" indent="-285750">
              <a:lnSpc>
                <a:spcPct val="120000"/>
              </a:lnSpc>
              <a:buFontTx/>
              <a:buChar char="-"/>
            </a:pPr>
            <a:endParaRPr lang="en-US" sz="1400" i="0" dirty="0">
              <a:solidFill>
                <a:srgbClr val="161616"/>
              </a:solidFill>
              <a:effectLst/>
              <a:latin typeface="+mj-lt"/>
            </a:endParaRPr>
          </a:p>
          <a:p>
            <a:pPr marL="285750" indent="-285750">
              <a:lnSpc>
                <a:spcPct val="120000"/>
              </a:lnSpc>
              <a:buFontTx/>
              <a:buChar char="-"/>
            </a:pPr>
            <a:r>
              <a:rPr lang="en-US" sz="1400" i="0" dirty="0">
                <a:solidFill>
                  <a:srgbClr val="161616"/>
                </a:solidFill>
                <a:effectLst/>
                <a:latin typeface="+mj-lt"/>
              </a:rPr>
              <a:t>Azure File Storage offers two performance tiers. The Standard tier uses hard disk-based hardware in a datacenter, and the Premium tier uses solid-state disks. </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Files supports two common network file sharing protocols:</a:t>
            </a:r>
          </a:p>
          <a:p>
            <a:pPr marL="742950" lvl="1" indent="-285750">
              <a:lnSpc>
                <a:spcPct val="120000"/>
              </a:lnSpc>
              <a:buFont typeface="Arial" panose="020B0604020202020204" pitchFamily="34" charset="0"/>
              <a:buChar char="•"/>
            </a:pPr>
            <a:r>
              <a:rPr lang="en-US" sz="1400" i="0" dirty="0">
                <a:solidFill>
                  <a:srgbClr val="161616"/>
                </a:solidFill>
                <a:effectLst/>
                <a:latin typeface="+mj-lt"/>
              </a:rPr>
              <a:t>Server Message Block (</a:t>
            </a:r>
            <a:r>
              <a:rPr lang="en-US" sz="1400" b="1" i="0" dirty="0">
                <a:solidFill>
                  <a:srgbClr val="161616"/>
                </a:solidFill>
                <a:effectLst/>
                <a:latin typeface="+mj-lt"/>
              </a:rPr>
              <a:t>SMB</a:t>
            </a:r>
            <a:r>
              <a:rPr lang="en-US" sz="1400" i="0" dirty="0">
                <a:solidFill>
                  <a:srgbClr val="161616"/>
                </a:solidFill>
                <a:effectLst/>
                <a:latin typeface="+mj-lt"/>
              </a:rPr>
              <a:t>) file sharing is commonly used across multiple operating systems (Windows, Linux, macOS).</a:t>
            </a:r>
          </a:p>
          <a:p>
            <a:pPr marL="742950" lvl="1" indent="-285750">
              <a:lnSpc>
                <a:spcPct val="120000"/>
              </a:lnSpc>
              <a:buFont typeface="Arial" panose="020B0604020202020204" pitchFamily="34" charset="0"/>
              <a:buChar char="•"/>
            </a:pPr>
            <a:r>
              <a:rPr lang="en-US" sz="1400" i="0" dirty="0">
                <a:solidFill>
                  <a:srgbClr val="161616"/>
                </a:solidFill>
                <a:effectLst/>
                <a:latin typeface="+mj-lt"/>
              </a:rPr>
              <a:t>Network File System (</a:t>
            </a:r>
            <a:r>
              <a:rPr lang="en-US" sz="1400" b="1" i="0" dirty="0">
                <a:solidFill>
                  <a:srgbClr val="161616"/>
                </a:solidFill>
                <a:effectLst/>
                <a:latin typeface="+mj-lt"/>
              </a:rPr>
              <a:t>NFS</a:t>
            </a:r>
            <a:r>
              <a:rPr lang="en-US" sz="1400" i="0" dirty="0">
                <a:solidFill>
                  <a:srgbClr val="161616"/>
                </a:solidFill>
                <a:effectLst/>
                <a:latin typeface="+mj-lt"/>
              </a:rPr>
              <a:t>) shares are used by some Linux and macOS versions. To create an NFS share, you must use a premium tier storage account and create and configure a virtual network through which access to the share can be controlled.</a:t>
            </a:r>
          </a:p>
          <a:p>
            <a:pPr marL="285750" indent="-285750">
              <a:lnSpc>
                <a:spcPct val="120000"/>
              </a:lnSpc>
              <a:buFontTx/>
              <a:buChar char="-"/>
            </a:pPr>
            <a:endParaRPr lang="en-US" sz="1400" i="0" dirty="0">
              <a:solidFill>
                <a:srgbClr val="161616"/>
              </a:solidFill>
              <a:effectLst/>
              <a:latin typeface="+mj-lt"/>
            </a:endParaRPr>
          </a:p>
        </p:txBody>
      </p:sp>
      <p:pic>
        <p:nvPicPr>
          <p:cNvPr id="2050" name="Picture 2" descr="An Azure storage account with an Azure Files share">
            <a:extLst>
              <a:ext uri="{FF2B5EF4-FFF2-40B4-BE49-F238E27FC236}">
                <a16:creationId xmlns:a16="http://schemas.microsoft.com/office/drawing/2014/main" id="{BA6E11C0-03FC-0659-918F-3E327269B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8947" y="1361777"/>
            <a:ext cx="2667267" cy="2773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455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18/03/23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8599" y="1178568"/>
            <a:ext cx="7486746" cy="5061065"/>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Tables </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Almost like </a:t>
            </a:r>
            <a:r>
              <a:rPr lang="en-US" sz="1400" dirty="0">
                <a:solidFill>
                  <a:srgbClr val="161616"/>
                </a:solidFill>
                <a:latin typeface="+mj-lt"/>
              </a:rPr>
              <a:t>Microsoft Excel. </a:t>
            </a:r>
            <a:r>
              <a:rPr lang="en-US" sz="1400" i="0" dirty="0">
                <a:solidFill>
                  <a:srgbClr val="161616"/>
                </a:solidFill>
                <a:effectLst/>
                <a:latin typeface="+mj-lt"/>
              </a:rPr>
              <a:t>Azure Table Storage is a NoSQL storage solution that makes use of tables containing key/value data items. Each item is represented by a row that contains columns for the data fields that need to be stored. </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An Azure Table enables you to store semi-structured data. All rows in a table must have a unique key (composed of a partition key and a row key). Note that each </a:t>
            </a:r>
            <a:r>
              <a:rPr lang="en-US" sz="1400" b="1" dirty="0" err="1">
                <a:solidFill>
                  <a:srgbClr val="161616"/>
                </a:solidFill>
                <a:latin typeface="+mj-lt"/>
              </a:rPr>
              <a:t>RowKey</a:t>
            </a:r>
            <a:r>
              <a:rPr lang="en-US" sz="1400" b="1" dirty="0">
                <a:solidFill>
                  <a:srgbClr val="161616"/>
                </a:solidFill>
                <a:latin typeface="+mj-lt"/>
              </a:rPr>
              <a:t> value must be unique in a given partition </a:t>
            </a:r>
            <a:r>
              <a:rPr lang="en-US" sz="1400" dirty="0">
                <a:solidFill>
                  <a:srgbClr val="161616"/>
                </a:solidFill>
                <a:latin typeface="+mj-lt"/>
              </a:rPr>
              <a:t>but is not unique overall. Also note that </a:t>
            </a:r>
            <a:r>
              <a:rPr lang="en-US" sz="1400" b="1" dirty="0">
                <a:solidFill>
                  <a:srgbClr val="161616"/>
                </a:solidFill>
                <a:latin typeface="+mj-lt"/>
              </a:rPr>
              <a:t>items in the same partition are stored in row key order</a:t>
            </a:r>
            <a:r>
              <a:rPr lang="en-US" sz="1400" dirty="0">
                <a:solidFill>
                  <a:srgbClr val="161616"/>
                </a:solidFill>
                <a:latin typeface="+mj-lt"/>
              </a:rPr>
              <a:t>.</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When you modify data in a table, a timestamp column records the date and time the modification was made; but other than that, the columns in each row can vary.</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To help ensure fast access, Azure Table Storage splits a table into partitions. Partitioning is a mechanism for grouping related rows, based on a common property or partition key. A table can contain any number of partitions. When you search for data, you can include the partition key in the search criteria. This helps to narrow down the volume of data to be examined and improves performance.</a:t>
            </a:r>
          </a:p>
        </p:txBody>
      </p:sp>
      <p:pic>
        <p:nvPicPr>
          <p:cNvPr id="3074" name="Picture 2" descr="An Azure storage account with Azure tables">
            <a:extLst>
              <a:ext uri="{FF2B5EF4-FFF2-40B4-BE49-F238E27FC236}">
                <a16:creationId xmlns:a16="http://schemas.microsoft.com/office/drawing/2014/main" id="{A34980FF-0A37-6AA4-9C5D-42AB70235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4083" y="1243336"/>
            <a:ext cx="3810000"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74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23</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8599" y="1178568"/>
            <a:ext cx="7322358" cy="3251339"/>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Cosmos DB</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Cosmos DB uses indexes and partitioning to provide fast read and write performance and can scale to massive volumes of data</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Cosmos DB is a highly scalable database management system. Cosmos DB automatically allocates space in a container for your partitions, and each partition can grow up to 10 GB in size. Indexes are created and maintained automatically. There's virtually no administrative overhead.</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Containers are schema-agnostic, which means that no schema is enforced when adding items.</a:t>
            </a:r>
          </a:p>
          <a:p>
            <a:pPr>
              <a:lnSpc>
                <a:spcPct val="120000"/>
              </a:lnSpc>
            </a:pPr>
            <a:endParaRPr lang="en-US" sz="1400" dirty="0">
              <a:solidFill>
                <a:srgbClr val="161616"/>
              </a:solidFill>
              <a:latin typeface="+mj-lt"/>
            </a:endParaRPr>
          </a:p>
        </p:txBody>
      </p:sp>
      <p:pic>
        <p:nvPicPr>
          <p:cNvPr id="1026" name="Picture 2" descr="Azure Cosmos DB as a store for multiple NoSQL formats">
            <a:extLst>
              <a:ext uri="{FF2B5EF4-FFF2-40B4-BE49-F238E27FC236}">
                <a16:creationId xmlns:a16="http://schemas.microsoft.com/office/drawing/2014/main" id="{CC648836-7CCE-9E8C-8270-462409F1B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345" y="1178569"/>
            <a:ext cx="4220604" cy="392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2880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23</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8599" y="1178568"/>
            <a:ext cx="7322358" cy="5319598"/>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Cosmos DB APIs</a:t>
            </a:r>
          </a:p>
          <a:p>
            <a:pPr>
              <a:lnSpc>
                <a:spcPct val="120000"/>
              </a:lnSpc>
            </a:pPr>
            <a:endParaRPr lang="en-US" sz="1600" b="1" dirty="0">
              <a:solidFill>
                <a:srgbClr val="161616"/>
              </a:solidFill>
              <a:latin typeface="+mj-lt"/>
            </a:endParaRPr>
          </a:p>
          <a:p>
            <a:pPr>
              <a:lnSpc>
                <a:spcPct val="120000"/>
              </a:lnSpc>
            </a:pPr>
            <a:r>
              <a:rPr lang="en-US" sz="1400" dirty="0">
                <a:solidFill>
                  <a:srgbClr val="161616"/>
                </a:solidFill>
                <a:latin typeface="+mj-lt"/>
              </a:rPr>
              <a:t>T</a:t>
            </a:r>
            <a:r>
              <a:rPr lang="en-US" sz="1400" i="0" dirty="0">
                <a:solidFill>
                  <a:srgbClr val="161616"/>
                </a:solidFill>
                <a:effectLst/>
                <a:latin typeface="+mj-lt"/>
              </a:rPr>
              <a:t>his is a single managed service that’s effectively built out to handle both relational and non relational data. Within a single instance of Azure cosmos </a:t>
            </a:r>
            <a:r>
              <a:rPr lang="en-US" sz="1400" i="0" dirty="0" err="1">
                <a:solidFill>
                  <a:srgbClr val="161616"/>
                </a:solidFill>
                <a:effectLst/>
                <a:latin typeface="+mj-lt"/>
              </a:rPr>
              <a:t>db</a:t>
            </a:r>
            <a:r>
              <a:rPr lang="en-US" sz="1400" i="0" dirty="0">
                <a:solidFill>
                  <a:srgbClr val="161616"/>
                </a:solidFill>
                <a:effectLst/>
                <a:latin typeface="+mj-lt"/>
              </a:rPr>
              <a:t> we can now use:</a:t>
            </a:r>
          </a:p>
          <a:p>
            <a:pPr>
              <a:lnSpc>
                <a:spcPct val="120000"/>
              </a:lnSpc>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Cosmos DB for </a:t>
            </a:r>
            <a:r>
              <a:rPr lang="en-US" sz="1400" b="1" i="0" dirty="0">
                <a:solidFill>
                  <a:srgbClr val="161616"/>
                </a:solidFill>
                <a:effectLst/>
                <a:latin typeface="+mj-lt"/>
              </a:rPr>
              <a:t>NoSQL</a:t>
            </a:r>
            <a:r>
              <a:rPr lang="en-US" sz="1400" i="0" dirty="0">
                <a:solidFill>
                  <a:srgbClr val="161616"/>
                </a:solidFill>
                <a:effectLst/>
                <a:latin typeface="+mj-lt"/>
              </a:rPr>
              <a:t> is Microsoft’s native non-relational service for working with the document data model (JSON document format). It still uses SQL syntax to work with the data.</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Cosmos DB for </a:t>
            </a:r>
            <a:r>
              <a:rPr lang="en-US" sz="1400" b="1" i="0" dirty="0">
                <a:solidFill>
                  <a:srgbClr val="161616"/>
                </a:solidFill>
                <a:effectLst/>
                <a:latin typeface="+mj-lt"/>
              </a:rPr>
              <a:t>MongoDB</a:t>
            </a:r>
            <a:r>
              <a:rPr lang="en-US" sz="1400" i="0" dirty="0">
                <a:solidFill>
                  <a:srgbClr val="161616"/>
                </a:solidFill>
                <a:effectLst/>
                <a:latin typeface="+mj-lt"/>
              </a:rPr>
              <a:t> is a popular open-source database in which data is stored in Binary JSON (BSON) format and queried using MongoDB Query Language (MQL).</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Cosmos DB for </a:t>
            </a:r>
            <a:r>
              <a:rPr lang="en-US" sz="1400" b="1" i="0" dirty="0">
                <a:solidFill>
                  <a:srgbClr val="161616"/>
                </a:solidFill>
                <a:effectLst/>
                <a:latin typeface="+mj-lt"/>
              </a:rPr>
              <a:t>PostgreSQL</a:t>
            </a:r>
            <a:r>
              <a:rPr lang="en-US" sz="1400" i="0" dirty="0">
                <a:solidFill>
                  <a:srgbClr val="161616"/>
                </a:solidFill>
                <a:effectLst/>
                <a:latin typeface="+mj-lt"/>
              </a:rPr>
              <a:t> is a native PostgreSQL for relational data.</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Cosmos DB for </a:t>
            </a:r>
            <a:r>
              <a:rPr lang="en-US" sz="1400" b="1" i="0" dirty="0">
                <a:solidFill>
                  <a:srgbClr val="161616"/>
                </a:solidFill>
                <a:effectLst/>
                <a:latin typeface="+mj-lt"/>
              </a:rPr>
              <a:t>Table</a:t>
            </a:r>
            <a:r>
              <a:rPr lang="en-US" sz="1400" i="0" dirty="0">
                <a:solidFill>
                  <a:srgbClr val="161616"/>
                </a:solidFill>
                <a:effectLst/>
                <a:latin typeface="+mj-lt"/>
              </a:rPr>
              <a:t> is used to work with data in key-value tables, similar to Azure Table Storage.</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Cosmos DB for </a:t>
            </a:r>
            <a:r>
              <a:rPr lang="en-US" sz="1400" b="1" i="0" dirty="0">
                <a:solidFill>
                  <a:srgbClr val="161616"/>
                </a:solidFill>
                <a:effectLst/>
                <a:latin typeface="+mj-lt"/>
              </a:rPr>
              <a:t>Apache Cassandra</a:t>
            </a:r>
            <a:r>
              <a:rPr lang="en-US" sz="1400" i="0" dirty="0">
                <a:solidFill>
                  <a:srgbClr val="161616"/>
                </a:solidFill>
                <a:effectLst/>
                <a:latin typeface="+mj-lt"/>
              </a:rPr>
              <a:t> is compatible with Apache Cassandra, which is a popular open-source database that uses a column-family storage structure, queried using SQL.</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Cosmos DB for </a:t>
            </a:r>
            <a:r>
              <a:rPr lang="en-US" sz="1400" b="1" i="0" dirty="0">
                <a:solidFill>
                  <a:srgbClr val="161616"/>
                </a:solidFill>
                <a:effectLst/>
                <a:latin typeface="+mj-lt"/>
              </a:rPr>
              <a:t>Apache Gremlin</a:t>
            </a:r>
            <a:r>
              <a:rPr lang="en-US" sz="1400" i="0" dirty="0">
                <a:solidFill>
                  <a:srgbClr val="161616"/>
                </a:solidFill>
                <a:effectLst/>
                <a:latin typeface="+mj-lt"/>
              </a:rPr>
              <a:t> is used with data in a graph structure.</a:t>
            </a:r>
          </a:p>
        </p:txBody>
      </p:sp>
      <p:pic>
        <p:nvPicPr>
          <p:cNvPr id="1026" name="Picture 2" descr="Azure Cosmos DB as a store for multiple NoSQL formats">
            <a:extLst>
              <a:ext uri="{FF2B5EF4-FFF2-40B4-BE49-F238E27FC236}">
                <a16:creationId xmlns:a16="http://schemas.microsoft.com/office/drawing/2014/main" id="{CC648836-7CCE-9E8C-8270-462409F1BF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345" y="1178569"/>
            <a:ext cx="4081520" cy="37958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1B4E6F-BD7E-9527-035A-AAB4C3F9C71C}"/>
              </a:ext>
            </a:extLst>
          </p:cNvPr>
          <p:cNvPicPr>
            <a:picLocks noChangeAspect="1"/>
          </p:cNvPicPr>
          <p:nvPr/>
        </p:nvPicPr>
        <p:blipFill>
          <a:blip r:embed="rId4"/>
          <a:stretch>
            <a:fillRect/>
          </a:stretch>
        </p:blipFill>
        <p:spPr>
          <a:xfrm>
            <a:off x="10094866" y="5150287"/>
            <a:ext cx="1177792" cy="1197754"/>
          </a:xfrm>
          <a:prstGeom prst="rect">
            <a:avLst/>
          </a:prstGeom>
        </p:spPr>
      </p:pic>
    </p:spTree>
    <p:extLst>
      <p:ext uri="{BB962C8B-B14F-4D97-AF65-F5344CB8AC3E}">
        <p14:creationId xmlns:p14="http://schemas.microsoft.com/office/powerpoint/2010/main" val="3644242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206210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4</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3" name="TextBox 2">
            <a:extLst>
              <a:ext uri="{FF2B5EF4-FFF2-40B4-BE49-F238E27FC236}">
                <a16:creationId xmlns:a16="http://schemas.microsoft.com/office/drawing/2014/main" id="{E9EC730B-063B-33B2-E17C-BAD74312F40B}"/>
              </a:ext>
            </a:extLst>
          </p:cNvPr>
          <p:cNvSpPr txBox="1"/>
          <p:nvPr/>
        </p:nvSpPr>
        <p:spPr>
          <a:xfrm>
            <a:off x="238124" y="1074403"/>
            <a:ext cx="11815331" cy="646331"/>
          </a:xfrm>
          <a:prstGeom prst="rect">
            <a:avLst/>
          </a:prstGeom>
          <a:noFill/>
        </p:spPr>
        <p:txBody>
          <a:bodyPr wrap="square">
            <a:spAutoFit/>
          </a:bodyPr>
          <a:lstStyle/>
          <a:p>
            <a:r>
              <a:rPr lang="en-GB" dirty="0">
                <a:hlinkClick r:id="rId3"/>
              </a:rPr>
              <a:t>https://learn.microsoft.com/en-us/training/paths/azure-data-fundamentals-explore-data-warehouse-analytics/</a:t>
            </a:r>
            <a:endParaRPr lang="en-GB" dirty="0"/>
          </a:p>
          <a:p>
            <a:endParaRPr lang="en-GB" dirty="0"/>
          </a:p>
        </p:txBody>
      </p:sp>
    </p:spTree>
    <p:extLst>
      <p:ext uri="{BB962C8B-B14F-4D97-AF65-F5344CB8AC3E}">
        <p14:creationId xmlns:p14="http://schemas.microsoft.com/office/powerpoint/2010/main" val="55315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8598" y="1178567"/>
            <a:ext cx="11780201" cy="1700145"/>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Power BI</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dirty="0">
                <a:solidFill>
                  <a:srgbClr val="161616"/>
                </a:solidFill>
                <a:latin typeface="+mj-lt"/>
              </a:rPr>
              <a:t>A typical workflow for creating a data visualization solution starts with Power BI Desktop.</a:t>
            </a:r>
          </a:p>
          <a:p>
            <a:pPr marL="285750" indent="-285750">
              <a:lnSpc>
                <a:spcPct val="120000"/>
              </a:lnSpc>
              <a:buFontTx/>
              <a:buChar char="-"/>
            </a:pPr>
            <a:endParaRPr lang="en-US" sz="1400" i="0" dirty="0">
              <a:solidFill>
                <a:srgbClr val="161616"/>
              </a:solidFill>
              <a:effectLst/>
              <a:latin typeface="+mj-lt"/>
            </a:endParaRPr>
          </a:p>
          <a:p>
            <a:pPr marL="285750" indent="-285750">
              <a:lnSpc>
                <a:spcPct val="120000"/>
              </a:lnSpc>
              <a:buFontTx/>
              <a:buChar char="-"/>
            </a:pPr>
            <a:r>
              <a:rPr lang="en-US" sz="1400" i="0" dirty="0">
                <a:solidFill>
                  <a:srgbClr val="161616"/>
                </a:solidFill>
                <a:effectLst/>
                <a:latin typeface="+mj-lt"/>
              </a:rPr>
              <a:t>After you've created data models and reports, you can publish them to the Power BI service. You can also do some basic data modeling and report editing directly in the service using a web browser, but the functionality for this is limited compared to the Power BI Desktop tool.</a:t>
            </a:r>
          </a:p>
        </p:txBody>
      </p:sp>
    </p:spTree>
    <p:extLst>
      <p:ext uri="{BB962C8B-B14F-4D97-AF65-F5344CB8AC3E}">
        <p14:creationId xmlns:p14="http://schemas.microsoft.com/office/powerpoint/2010/main" val="3323084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2556" y="1036578"/>
            <a:ext cx="8003271" cy="2921441"/>
          </a:xfrm>
          <a:prstGeom prst="rect">
            <a:avLst/>
          </a:prstGeom>
          <a:noFill/>
        </p:spPr>
        <p:txBody>
          <a:bodyPr wrap="square" rtlCol="0">
            <a:spAutoFit/>
          </a:bodyPr>
          <a:lstStyle/>
          <a:p>
            <a:pPr algn="ctr">
              <a:lnSpc>
                <a:spcPct val="120000"/>
              </a:lnSpc>
            </a:pPr>
            <a:r>
              <a:rPr lang="en-GB" sz="1600" b="1" dirty="0">
                <a:latin typeface="+mj-lt"/>
              </a:rPr>
              <a:t>File Storage</a:t>
            </a:r>
          </a:p>
          <a:p>
            <a:pPr>
              <a:lnSpc>
                <a:spcPct val="120000"/>
              </a:lnSpc>
            </a:pPr>
            <a:endParaRPr lang="en-GB" sz="1400" b="1" dirty="0">
              <a:latin typeface="+mj-lt"/>
            </a:endParaRPr>
          </a:p>
          <a:p>
            <a:pPr>
              <a:lnSpc>
                <a:spcPct val="120000"/>
              </a:lnSpc>
            </a:pPr>
            <a:r>
              <a:rPr lang="en-GB" sz="1400" b="1" dirty="0">
                <a:latin typeface="+mj-lt"/>
              </a:rPr>
              <a:t>Delimited text files </a:t>
            </a:r>
          </a:p>
          <a:p>
            <a:pPr marL="285750" indent="-285750">
              <a:lnSpc>
                <a:spcPct val="120000"/>
              </a:lnSpc>
              <a:buFontTx/>
              <a:buChar char="-"/>
            </a:pPr>
            <a:r>
              <a:rPr lang="en-US" sz="1200" i="0" dirty="0">
                <a:solidFill>
                  <a:srgbClr val="161616"/>
                </a:solidFill>
                <a:effectLst/>
                <a:latin typeface="+mj-lt"/>
              </a:rPr>
              <a:t>Data is often stored in plain text format with specific field delimiters and row terminators. The most common format for delimited data is comma-separated values (CSV) in which fields are separated by commas, and rows are terminated by a carriage return / new line.</a:t>
            </a:r>
          </a:p>
          <a:p>
            <a:pPr marL="285750" indent="-285750">
              <a:lnSpc>
                <a:spcPct val="120000"/>
              </a:lnSpc>
              <a:buFontTx/>
              <a:buChar char="-"/>
            </a:pPr>
            <a:endParaRPr lang="en-US" sz="1200" dirty="0">
              <a:solidFill>
                <a:srgbClr val="161616"/>
              </a:solidFill>
              <a:latin typeface="+mj-lt"/>
            </a:endParaRPr>
          </a:p>
          <a:p>
            <a:pPr>
              <a:lnSpc>
                <a:spcPct val="120000"/>
              </a:lnSpc>
            </a:pPr>
            <a:r>
              <a:rPr lang="en-GB" sz="1400" b="1" dirty="0">
                <a:latin typeface="+mj-lt"/>
              </a:rPr>
              <a:t>JavaScript Object Notation (JSON)</a:t>
            </a:r>
          </a:p>
          <a:p>
            <a:pPr marL="285750" indent="-285750">
              <a:lnSpc>
                <a:spcPct val="120000"/>
              </a:lnSpc>
              <a:buFontTx/>
              <a:buChar char="-"/>
            </a:pPr>
            <a:r>
              <a:rPr lang="en-US" sz="1200" dirty="0">
                <a:latin typeface="+mj-lt"/>
              </a:rPr>
              <a:t>JSON is a ubiquitous format in which a hierarchical document schema is used to define data entities (objects) that have multiple attributes. Each attribute might be an object (or a collection of objects); making JSON a flexible format that's good for both structured and semi-structured data.</a:t>
            </a:r>
          </a:p>
          <a:p>
            <a:pPr marL="285750" indent="-285750">
              <a:lnSpc>
                <a:spcPct val="120000"/>
              </a:lnSpc>
              <a:buFontTx/>
              <a:buChar char="-"/>
            </a:pPr>
            <a:r>
              <a:rPr lang="en-US" sz="1200" dirty="0">
                <a:latin typeface="+mj-lt"/>
              </a:rPr>
              <a:t>Note that each object in a JSON file may contain different attributes making it a key semi-structured data type.</a:t>
            </a:r>
            <a:endParaRPr lang="en-GB" sz="1200" dirty="0">
              <a:latin typeface="+mj-lt"/>
            </a:endParaRPr>
          </a:p>
        </p:txBody>
      </p:sp>
      <p:pic>
        <p:nvPicPr>
          <p:cNvPr id="6" name="Picture 5">
            <a:extLst>
              <a:ext uri="{FF2B5EF4-FFF2-40B4-BE49-F238E27FC236}">
                <a16:creationId xmlns:a16="http://schemas.microsoft.com/office/drawing/2014/main" id="{AFB3CDCF-1339-4080-86C0-91F23F5CFFB1}"/>
              </a:ext>
            </a:extLst>
          </p:cNvPr>
          <p:cNvPicPr>
            <a:picLocks noChangeAspect="1"/>
          </p:cNvPicPr>
          <p:nvPr/>
        </p:nvPicPr>
        <p:blipFill>
          <a:blip r:embed="rId3"/>
          <a:stretch>
            <a:fillRect/>
          </a:stretch>
        </p:blipFill>
        <p:spPr>
          <a:xfrm>
            <a:off x="8726703" y="2438747"/>
            <a:ext cx="3262741" cy="4127270"/>
          </a:xfrm>
          <a:prstGeom prst="rect">
            <a:avLst/>
          </a:prstGeom>
        </p:spPr>
      </p:pic>
      <p:pic>
        <p:nvPicPr>
          <p:cNvPr id="9" name="Picture 8">
            <a:extLst>
              <a:ext uri="{FF2B5EF4-FFF2-40B4-BE49-F238E27FC236}">
                <a16:creationId xmlns:a16="http://schemas.microsoft.com/office/drawing/2014/main" id="{302FCB0A-5FF5-E4DC-02C6-CE23D3604290}"/>
              </a:ext>
            </a:extLst>
          </p:cNvPr>
          <p:cNvPicPr>
            <a:picLocks noChangeAspect="1"/>
          </p:cNvPicPr>
          <p:nvPr/>
        </p:nvPicPr>
        <p:blipFill>
          <a:blip r:embed="rId4"/>
          <a:stretch>
            <a:fillRect/>
          </a:stretch>
        </p:blipFill>
        <p:spPr>
          <a:xfrm>
            <a:off x="5555281" y="4417607"/>
            <a:ext cx="2958189" cy="1792188"/>
          </a:xfrm>
          <a:prstGeom prst="rect">
            <a:avLst/>
          </a:prstGeom>
        </p:spPr>
      </p:pic>
      <p:grpSp>
        <p:nvGrpSpPr>
          <p:cNvPr id="14" name="Group 13">
            <a:extLst>
              <a:ext uri="{FF2B5EF4-FFF2-40B4-BE49-F238E27FC236}">
                <a16:creationId xmlns:a16="http://schemas.microsoft.com/office/drawing/2014/main" id="{B9EFD18B-52D5-DE1C-CA56-CA8D40C67D05}"/>
              </a:ext>
            </a:extLst>
          </p:cNvPr>
          <p:cNvGrpSpPr/>
          <p:nvPr/>
        </p:nvGrpSpPr>
        <p:grpSpPr>
          <a:xfrm>
            <a:off x="8726701" y="1064028"/>
            <a:ext cx="3006090" cy="1374719"/>
            <a:chOff x="8505822" y="1036578"/>
            <a:chExt cx="3006090" cy="1374719"/>
          </a:xfrm>
        </p:grpSpPr>
        <p:pic>
          <p:nvPicPr>
            <p:cNvPr id="3" name="Picture 2">
              <a:extLst>
                <a:ext uri="{FF2B5EF4-FFF2-40B4-BE49-F238E27FC236}">
                  <a16:creationId xmlns:a16="http://schemas.microsoft.com/office/drawing/2014/main" id="{F4C19707-8367-4B57-4C5E-BC27BD01D28E}"/>
                </a:ext>
              </a:extLst>
            </p:cNvPr>
            <p:cNvPicPr>
              <a:picLocks noChangeAspect="1"/>
            </p:cNvPicPr>
            <p:nvPr/>
          </p:nvPicPr>
          <p:blipFill>
            <a:blip r:embed="rId5"/>
            <a:stretch>
              <a:fillRect/>
            </a:stretch>
          </p:blipFill>
          <p:spPr>
            <a:xfrm>
              <a:off x="8762475" y="1036578"/>
              <a:ext cx="2749437" cy="1374719"/>
            </a:xfrm>
            <a:prstGeom prst="rect">
              <a:avLst/>
            </a:prstGeom>
          </p:spPr>
        </p:pic>
        <p:sp>
          <p:nvSpPr>
            <p:cNvPr id="12" name="TextBox 11">
              <a:extLst>
                <a:ext uri="{FF2B5EF4-FFF2-40B4-BE49-F238E27FC236}">
                  <a16:creationId xmlns:a16="http://schemas.microsoft.com/office/drawing/2014/main" id="{319FFCEA-2AB7-02BE-662A-4D459350CC60}"/>
                </a:ext>
              </a:extLst>
            </p:cNvPr>
            <p:cNvSpPr txBox="1"/>
            <p:nvPr/>
          </p:nvSpPr>
          <p:spPr>
            <a:xfrm>
              <a:off x="8505822" y="1131910"/>
              <a:ext cx="945246" cy="281937"/>
            </a:xfrm>
            <a:prstGeom prst="rect">
              <a:avLst/>
            </a:prstGeom>
            <a:noFill/>
          </p:spPr>
          <p:txBody>
            <a:bodyPr wrap="square" rtlCol="0">
              <a:spAutoFit/>
            </a:bodyPr>
            <a:lstStyle/>
            <a:p>
              <a:pPr algn="ctr">
                <a:lnSpc>
                  <a:spcPct val="120000"/>
                </a:lnSpc>
              </a:pPr>
              <a:r>
                <a:rPr lang="en-GB" sz="1100" b="1" dirty="0">
                  <a:latin typeface="+mj-lt"/>
                </a:rPr>
                <a:t>CSV</a:t>
              </a:r>
              <a:endParaRPr lang="en-GB" sz="1000" dirty="0">
                <a:latin typeface="+mj-lt"/>
              </a:endParaRPr>
            </a:p>
          </p:txBody>
        </p:sp>
      </p:grpSp>
      <p:sp>
        <p:nvSpPr>
          <p:cNvPr id="15" name="TextBox 14">
            <a:extLst>
              <a:ext uri="{FF2B5EF4-FFF2-40B4-BE49-F238E27FC236}">
                <a16:creationId xmlns:a16="http://schemas.microsoft.com/office/drawing/2014/main" id="{1C20976F-794F-92D1-3B47-5BFB6DA2C0D9}"/>
              </a:ext>
            </a:extLst>
          </p:cNvPr>
          <p:cNvSpPr txBox="1"/>
          <p:nvPr/>
        </p:nvSpPr>
        <p:spPr>
          <a:xfrm>
            <a:off x="202555" y="4038633"/>
            <a:ext cx="5352726" cy="3253839"/>
          </a:xfrm>
          <a:prstGeom prst="rect">
            <a:avLst/>
          </a:prstGeom>
          <a:noFill/>
        </p:spPr>
        <p:txBody>
          <a:bodyPr wrap="square" rtlCol="0">
            <a:spAutoFit/>
          </a:bodyPr>
          <a:lstStyle/>
          <a:p>
            <a:pPr>
              <a:lnSpc>
                <a:spcPct val="120000"/>
              </a:lnSpc>
            </a:pPr>
            <a:r>
              <a:rPr lang="en-GB" sz="1400" b="1" dirty="0">
                <a:latin typeface="+mj-lt"/>
              </a:rPr>
              <a:t>XML</a:t>
            </a:r>
          </a:p>
          <a:p>
            <a:pPr marL="285750" indent="-285750">
              <a:lnSpc>
                <a:spcPct val="120000"/>
              </a:lnSpc>
              <a:buFontTx/>
              <a:buChar char="-"/>
            </a:pPr>
            <a:r>
              <a:rPr lang="en-US" sz="1200" b="0" i="0" dirty="0">
                <a:solidFill>
                  <a:srgbClr val="161616"/>
                </a:solidFill>
                <a:effectLst/>
                <a:latin typeface="+mj-lt"/>
              </a:rPr>
              <a:t>It's largely been superseded by the less verbose JSON format</a:t>
            </a:r>
          </a:p>
          <a:p>
            <a:pPr marL="285750" indent="-285750">
              <a:lnSpc>
                <a:spcPct val="120000"/>
              </a:lnSpc>
              <a:buFontTx/>
              <a:buChar char="-"/>
            </a:pPr>
            <a:endParaRPr lang="en-US" sz="1200" dirty="0">
              <a:solidFill>
                <a:srgbClr val="161616"/>
              </a:solidFill>
              <a:latin typeface="+mj-lt"/>
            </a:endParaRPr>
          </a:p>
          <a:p>
            <a:pPr>
              <a:lnSpc>
                <a:spcPct val="120000"/>
              </a:lnSpc>
            </a:pPr>
            <a:r>
              <a:rPr lang="en-US" sz="1400" b="1" dirty="0">
                <a:solidFill>
                  <a:srgbClr val="161616"/>
                </a:solidFill>
                <a:latin typeface="+mj-lt"/>
              </a:rPr>
              <a:t>Binary Large Object (BLOB)</a:t>
            </a:r>
          </a:p>
          <a:p>
            <a:pPr marL="285750" indent="-285750">
              <a:lnSpc>
                <a:spcPct val="120000"/>
              </a:lnSpc>
              <a:buFontTx/>
              <a:buChar char="-"/>
            </a:pPr>
            <a:r>
              <a:rPr lang="en-US" sz="1200" dirty="0">
                <a:solidFill>
                  <a:srgbClr val="161616"/>
                </a:solidFill>
                <a:latin typeface="+mj-lt"/>
              </a:rPr>
              <a:t>Ultimately, all files are stored as binary data (1's and 0's), but in the human-readable formats discussed above, the bytes of binary data are mapped to printable characters (typically through a character encoding scheme such as ASCII or Unicode). Some file formats however, particularly for unstructured data, store the data as raw binary that must be interpreted by applications and rendered. </a:t>
            </a:r>
          </a:p>
          <a:p>
            <a:pPr marL="285750" indent="-285750">
              <a:lnSpc>
                <a:spcPct val="120000"/>
              </a:lnSpc>
              <a:buFontTx/>
              <a:buChar char="-"/>
            </a:pPr>
            <a:r>
              <a:rPr lang="en-US" sz="1200" dirty="0">
                <a:solidFill>
                  <a:srgbClr val="161616"/>
                </a:solidFill>
                <a:latin typeface="+mj-lt"/>
              </a:rPr>
              <a:t>Common types of data stored as binary include images, video, audio, and application-specific documents.</a:t>
            </a:r>
            <a:endParaRPr lang="en-GB" sz="1200" dirty="0">
              <a:latin typeface="+mj-lt"/>
            </a:endParaRPr>
          </a:p>
          <a:p>
            <a:pPr marL="285750" indent="-285750">
              <a:lnSpc>
                <a:spcPct val="120000"/>
              </a:lnSpc>
              <a:buFontTx/>
              <a:buChar char="-"/>
            </a:pPr>
            <a:endParaRPr lang="en-GB" sz="1200" dirty="0">
              <a:latin typeface="+mj-lt"/>
            </a:endParaRPr>
          </a:p>
          <a:p>
            <a:pPr marL="285750" indent="-285750">
              <a:lnSpc>
                <a:spcPct val="120000"/>
              </a:lnSpc>
              <a:buFontTx/>
              <a:buChar char="-"/>
            </a:pPr>
            <a:endParaRPr lang="en-GB" sz="1200" dirty="0">
              <a:latin typeface="+mj-lt"/>
            </a:endParaRPr>
          </a:p>
        </p:txBody>
      </p:sp>
    </p:spTree>
    <p:extLst>
      <p:ext uri="{BB962C8B-B14F-4D97-AF65-F5344CB8AC3E}">
        <p14:creationId xmlns:p14="http://schemas.microsoft.com/office/powerpoint/2010/main" val="2163594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5899" y="1084778"/>
            <a:ext cx="11780201" cy="2217210"/>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Exploring Large Scale Data Warehousing</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dirty="0">
                <a:solidFill>
                  <a:srgbClr val="161616"/>
                </a:solidFill>
                <a:latin typeface="+mj-lt"/>
              </a:rPr>
              <a:t>A conventional data warehousing solution involves copying data from a transactional database into a relational database that optimizes querying the data (for example this could be taking raw Trustpilot data organized in rows which forms an OLTP into an aggregated set of fact and dimension tables in a relation database which is now termed a data warehouse).</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 big data solution is</a:t>
            </a:r>
            <a:r>
              <a:rPr lang="en-US" sz="1400" dirty="0">
                <a:solidFill>
                  <a:srgbClr val="161616"/>
                </a:solidFill>
                <a:latin typeface="+mj-lt"/>
              </a:rPr>
              <a:t> like the Trustpilot solution, large volumes of data, possibly in different formats loaded into a more flexible data lake. Distributed processing engines like Apache Spark can then be used to process this data </a:t>
            </a:r>
            <a:endParaRPr lang="en-US" sz="1400" i="0" dirty="0">
              <a:solidFill>
                <a:srgbClr val="161616"/>
              </a:solidFill>
              <a:effectLst/>
              <a:latin typeface="+mj-lt"/>
            </a:endParaRPr>
          </a:p>
        </p:txBody>
      </p:sp>
      <p:pic>
        <p:nvPicPr>
          <p:cNvPr id="1026" name="Picture 2" descr="An architecture diagram showing data ingestion and processing, an analytical data store, an analytical data model, and data visualization">
            <a:extLst>
              <a:ext uri="{FF2B5EF4-FFF2-40B4-BE49-F238E27FC236}">
                <a16:creationId xmlns:a16="http://schemas.microsoft.com/office/drawing/2014/main" id="{7082EB25-26F6-C124-FB1B-ED8572B1C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1010" y="3392677"/>
            <a:ext cx="6995238" cy="25093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2D47CC9-5F94-0F51-DC07-61F7F51D8D56}"/>
              </a:ext>
            </a:extLst>
          </p:cNvPr>
          <p:cNvSpPr txBox="1"/>
          <p:nvPr/>
        </p:nvSpPr>
        <p:spPr>
          <a:xfrm>
            <a:off x="144769" y="4792823"/>
            <a:ext cx="2259763" cy="850682"/>
          </a:xfrm>
          <a:prstGeom prst="rect">
            <a:avLst/>
          </a:prstGeom>
          <a:noFill/>
        </p:spPr>
        <p:txBody>
          <a:bodyPr wrap="square" rtlCol="0">
            <a:spAutoFit/>
          </a:bodyPr>
          <a:lstStyle/>
          <a:p>
            <a:pPr>
              <a:lnSpc>
                <a:spcPct val="120000"/>
              </a:lnSpc>
            </a:pPr>
            <a:r>
              <a:rPr lang="en-US" sz="1400" dirty="0">
                <a:solidFill>
                  <a:srgbClr val="161616"/>
                </a:solidFill>
                <a:latin typeface="+mj-lt"/>
              </a:rPr>
              <a:t>1. Raw data source(s) from multiple OLTP databases or other sources (e.g. APIs)</a:t>
            </a:r>
            <a:endParaRPr lang="en-US" sz="1400" i="0" dirty="0">
              <a:solidFill>
                <a:srgbClr val="161616"/>
              </a:solidFill>
              <a:effectLst/>
              <a:latin typeface="+mj-lt"/>
            </a:endParaRPr>
          </a:p>
        </p:txBody>
      </p:sp>
      <p:sp>
        <p:nvSpPr>
          <p:cNvPr id="4" name="TextBox 3">
            <a:extLst>
              <a:ext uri="{FF2B5EF4-FFF2-40B4-BE49-F238E27FC236}">
                <a16:creationId xmlns:a16="http://schemas.microsoft.com/office/drawing/2014/main" id="{6B38EF7D-0291-354A-8200-C3AE0D7B385F}"/>
              </a:ext>
            </a:extLst>
          </p:cNvPr>
          <p:cNvSpPr txBox="1"/>
          <p:nvPr/>
        </p:nvSpPr>
        <p:spPr>
          <a:xfrm>
            <a:off x="3759200" y="5997174"/>
            <a:ext cx="2396067" cy="592150"/>
          </a:xfrm>
          <a:prstGeom prst="rect">
            <a:avLst/>
          </a:prstGeom>
          <a:noFill/>
        </p:spPr>
        <p:txBody>
          <a:bodyPr wrap="square" rtlCol="0">
            <a:spAutoFit/>
          </a:bodyPr>
          <a:lstStyle/>
          <a:p>
            <a:pPr>
              <a:lnSpc>
                <a:spcPct val="120000"/>
              </a:lnSpc>
            </a:pPr>
            <a:r>
              <a:rPr lang="en-US" sz="1400" dirty="0">
                <a:solidFill>
                  <a:srgbClr val="161616"/>
                </a:solidFill>
                <a:latin typeface="+mj-lt"/>
              </a:rPr>
              <a:t>2. Data is ETL into a data warehouse or datalake</a:t>
            </a:r>
            <a:endParaRPr lang="en-US" sz="1400" i="0" dirty="0">
              <a:solidFill>
                <a:srgbClr val="161616"/>
              </a:solidFill>
              <a:effectLst/>
              <a:latin typeface="+mj-lt"/>
            </a:endParaRPr>
          </a:p>
        </p:txBody>
      </p:sp>
      <p:sp>
        <p:nvSpPr>
          <p:cNvPr id="6" name="TextBox 5">
            <a:extLst>
              <a:ext uri="{FF2B5EF4-FFF2-40B4-BE49-F238E27FC236}">
                <a16:creationId xmlns:a16="http://schemas.microsoft.com/office/drawing/2014/main" id="{3CA15185-6A4A-CAF3-CED9-FB15AEBC268C}"/>
              </a:ext>
            </a:extLst>
          </p:cNvPr>
          <p:cNvSpPr txBox="1"/>
          <p:nvPr/>
        </p:nvSpPr>
        <p:spPr>
          <a:xfrm>
            <a:off x="5978629" y="5997174"/>
            <a:ext cx="2979104" cy="592150"/>
          </a:xfrm>
          <a:prstGeom prst="rect">
            <a:avLst/>
          </a:prstGeom>
          <a:noFill/>
        </p:spPr>
        <p:txBody>
          <a:bodyPr wrap="square" rtlCol="0">
            <a:spAutoFit/>
          </a:bodyPr>
          <a:lstStyle/>
          <a:p>
            <a:pPr>
              <a:lnSpc>
                <a:spcPct val="120000"/>
              </a:lnSpc>
            </a:pPr>
            <a:r>
              <a:rPr lang="en-US" sz="1400" dirty="0">
                <a:solidFill>
                  <a:srgbClr val="161616"/>
                </a:solidFill>
                <a:latin typeface="+mj-lt"/>
              </a:rPr>
              <a:t>3. Data modelling and aggregation (often termed cubes)</a:t>
            </a:r>
            <a:endParaRPr lang="en-US" sz="1400" i="0" dirty="0">
              <a:solidFill>
                <a:srgbClr val="161616"/>
              </a:solidFill>
              <a:effectLst/>
              <a:latin typeface="+mj-lt"/>
            </a:endParaRPr>
          </a:p>
        </p:txBody>
      </p:sp>
      <p:sp>
        <p:nvSpPr>
          <p:cNvPr id="7" name="TextBox 6">
            <a:extLst>
              <a:ext uri="{FF2B5EF4-FFF2-40B4-BE49-F238E27FC236}">
                <a16:creationId xmlns:a16="http://schemas.microsoft.com/office/drawing/2014/main" id="{BA9A0ACF-446C-1D1F-88FA-C30CAB53AA0D}"/>
              </a:ext>
            </a:extLst>
          </p:cNvPr>
          <p:cNvSpPr txBox="1"/>
          <p:nvPr/>
        </p:nvSpPr>
        <p:spPr>
          <a:xfrm>
            <a:off x="9795933" y="4887960"/>
            <a:ext cx="2251297" cy="850682"/>
          </a:xfrm>
          <a:prstGeom prst="rect">
            <a:avLst/>
          </a:prstGeom>
          <a:noFill/>
        </p:spPr>
        <p:txBody>
          <a:bodyPr wrap="square" rtlCol="0">
            <a:spAutoFit/>
          </a:bodyPr>
          <a:lstStyle/>
          <a:p>
            <a:pPr>
              <a:lnSpc>
                <a:spcPct val="120000"/>
              </a:lnSpc>
            </a:pPr>
            <a:r>
              <a:rPr lang="en-US" sz="1400" dirty="0">
                <a:solidFill>
                  <a:srgbClr val="161616"/>
                </a:solidFill>
                <a:latin typeface="+mj-lt"/>
              </a:rPr>
              <a:t>4. Data is ingested/consumed by reports and dashboard.</a:t>
            </a:r>
            <a:endParaRPr lang="en-US" sz="1400" i="0" dirty="0">
              <a:solidFill>
                <a:srgbClr val="161616"/>
              </a:solidFill>
              <a:effectLst/>
              <a:latin typeface="+mj-lt"/>
            </a:endParaRPr>
          </a:p>
        </p:txBody>
      </p:sp>
    </p:spTree>
    <p:extLst>
      <p:ext uri="{BB962C8B-B14F-4D97-AF65-F5344CB8AC3E}">
        <p14:creationId xmlns:p14="http://schemas.microsoft.com/office/powerpoint/2010/main" val="42647140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5899" y="1084778"/>
            <a:ext cx="11780201" cy="1441613"/>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Data Ingestion Pipelines</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dirty="0">
                <a:solidFill>
                  <a:srgbClr val="161616"/>
                </a:solidFill>
                <a:latin typeface="+mj-lt"/>
              </a:rPr>
              <a:t>In Azure, large-scale data ingestion is best implemented by creating pipelines that orchestrate ETL processes. You can create and </a:t>
            </a:r>
            <a:r>
              <a:rPr lang="en-US" sz="1400" b="1" dirty="0">
                <a:solidFill>
                  <a:srgbClr val="161616"/>
                </a:solidFill>
                <a:latin typeface="+mj-lt"/>
              </a:rPr>
              <a:t>run pipelines using Azure Data Factory, or you can use the same pipeline engine in Azure Synapse Analytics </a:t>
            </a:r>
            <a:r>
              <a:rPr lang="en-US" sz="1400" dirty="0">
                <a:solidFill>
                  <a:srgbClr val="161616"/>
                </a:solidFill>
                <a:latin typeface="+mj-lt"/>
              </a:rPr>
              <a:t>if you want to manage all of the components of your data warehousing solution in a unified workspace.</a:t>
            </a:r>
          </a:p>
        </p:txBody>
      </p:sp>
      <p:pic>
        <p:nvPicPr>
          <p:cNvPr id="12" name="Picture 11">
            <a:extLst>
              <a:ext uri="{FF2B5EF4-FFF2-40B4-BE49-F238E27FC236}">
                <a16:creationId xmlns:a16="http://schemas.microsoft.com/office/drawing/2014/main" id="{756EDB9D-5DD9-7BDF-EA75-82DD6B78848E}"/>
              </a:ext>
            </a:extLst>
          </p:cNvPr>
          <p:cNvPicPr>
            <a:picLocks noChangeAspect="1"/>
          </p:cNvPicPr>
          <p:nvPr/>
        </p:nvPicPr>
        <p:blipFill>
          <a:blip r:embed="rId3"/>
          <a:stretch>
            <a:fillRect/>
          </a:stretch>
        </p:blipFill>
        <p:spPr>
          <a:xfrm>
            <a:off x="3900519" y="2655205"/>
            <a:ext cx="7941648" cy="3739249"/>
          </a:xfrm>
          <a:prstGeom prst="rect">
            <a:avLst/>
          </a:prstGeom>
        </p:spPr>
      </p:pic>
      <p:sp>
        <p:nvSpPr>
          <p:cNvPr id="13" name="TextBox 12">
            <a:extLst>
              <a:ext uri="{FF2B5EF4-FFF2-40B4-BE49-F238E27FC236}">
                <a16:creationId xmlns:a16="http://schemas.microsoft.com/office/drawing/2014/main" id="{71304F2F-BF4F-C781-393B-B0FF1FFE3A43}"/>
              </a:ext>
            </a:extLst>
          </p:cNvPr>
          <p:cNvSpPr txBox="1"/>
          <p:nvPr/>
        </p:nvSpPr>
        <p:spPr>
          <a:xfrm>
            <a:off x="144770" y="2655205"/>
            <a:ext cx="3622897" cy="3694538"/>
          </a:xfrm>
          <a:prstGeom prst="rect">
            <a:avLst/>
          </a:prstGeom>
          <a:noFill/>
        </p:spPr>
        <p:txBody>
          <a:bodyPr wrap="square" rtlCol="0">
            <a:spAutoFit/>
          </a:bodyPr>
          <a:lstStyle/>
          <a:p>
            <a:pPr marL="285750" indent="-285750">
              <a:lnSpc>
                <a:spcPct val="120000"/>
              </a:lnSpc>
              <a:buFontTx/>
              <a:buChar char="-"/>
            </a:pPr>
            <a:r>
              <a:rPr lang="en-US" sz="1400" i="0" dirty="0">
                <a:solidFill>
                  <a:srgbClr val="161616"/>
                </a:solidFill>
                <a:effectLst/>
                <a:latin typeface="+mj-lt"/>
              </a:rPr>
              <a:t>Pipelines </a:t>
            </a:r>
            <a:r>
              <a:rPr lang="en-US" sz="1400" b="1" i="0" dirty="0">
                <a:solidFill>
                  <a:srgbClr val="161616"/>
                </a:solidFill>
                <a:effectLst/>
                <a:latin typeface="+mj-lt"/>
              </a:rPr>
              <a:t>use linked services to load </a:t>
            </a:r>
            <a:r>
              <a:rPr lang="en-US" sz="1400" i="0" dirty="0">
                <a:solidFill>
                  <a:srgbClr val="161616"/>
                </a:solidFill>
                <a:effectLst/>
                <a:latin typeface="+mj-lt"/>
              </a:rPr>
              <a:t>and process data – enabling you to use the right technology for each step of the workflow. For example, you might use an Azure Blob Store linked service to ingest the input dataset, and then use services such as Azure SQL Database to run a stored procedure that looks up related data values, before running a data processing task on Azure Databricks or Azure HDInsight, or apply custom logic using an Azure Function. Finally, you can save the output dataset in a linked service such as Azure Synapse Analytics</a:t>
            </a:r>
          </a:p>
        </p:txBody>
      </p:sp>
    </p:spTree>
    <p:extLst>
      <p:ext uri="{BB962C8B-B14F-4D97-AF65-F5344CB8AC3E}">
        <p14:creationId xmlns:p14="http://schemas.microsoft.com/office/powerpoint/2010/main" val="4236167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5899" y="1084778"/>
            <a:ext cx="11780201" cy="5356531"/>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Explore analytical data stores</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dirty="0">
                <a:solidFill>
                  <a:srgbClr val="161616"/>
                </a:solidFill>
                <a:latin typeface="+mj-lt"/>
              </a:rPr>
              <a:t>A </a:t>
            </a:r>
            <a:r>
              <a:rPr lang="en-US" sz="1400" b="1" dirty="0">
                <a:solidFill>
                  <a:srgbClr val="161616"/>
                </a:solidFill>
                <a:latin typeface="+mj-lt"/>
              </a:rPr>
              <a:t>data warehouse </a:t>
            </a:r>
            <a:r>
              <a:rPr lang="en-US" sz="1400" dirty="0">
                <a:solidFill>
                  <a:srgbClr val="161616"/>
                </a:solidFill>
                <a:latin typeface="+mj-lt"/>
              </a:rPr>
              <a:t>is a relational database in which the data is stored in a schema that is optimized for data analytics rather than transactional workloads. Commonly, the data from a transactional store is transformed into a schema in which numeric values are stored in central fact tables, which are related to one or more-dimension tables that represent entities by which the data can be aggregated.</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A </a:t>
            </a:r>
            <a:r>
              <a:rPr lang="en-US" sz="1400" b="1" dirty="0">
                <a:solidFill>
                  <a:srgbClr val="161616"/>
                </a:solidFill>
                <a:latin typeface="+mj-lt"/>
              </a:rPr>
              <a:t>data lake </a:t>
            </a:r>
            <a:r>
              <a:rPr lang="en-US" sz="1400" dirty="0">
                <a:solidFill>
                  <a:srgbClr val="161616"/>
                </a:solidFill>
                <a:latin typeface="+mj-lt"/>
              </a:rPr>
              <a:t>is a file store, usually on a distributed file system for high performance data access. Technologies like Spark or Hadoop are often used to process queries on the stored files and return data for reporting and analytics.</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You can use a hybrid approach that combines features of data lakes and data warehouses in a lake database or </a:t>
            </a:r>
            <a:r>
              <a:rPr lang="en-US" sz="1400" b="1" dirty="0">
                <a:solidFill>
                  <a:srgbClr val="161616"/>
                </a:solidFill>
                <a:latin typeface="+mj-lt"/>
              </a:rPr>
              <a:t>data </a:t>
            </a:r>
            <a:r>
              <a:rPr lang="en-US" sz="1400" b="1" dirty="0" err="1">
                <a:solidFill>
                  <a:srgbClr val="161616"/>
                </a:solidFill>
                <a:latin typeface="+mj-lt"/>
              </a:rPr>
              <a:t>lakehouse</a:t>
            </a:r>
            <a:r>
              <a:rPr lang="en-US" sz="1400" dirty="0">
                <a:solidFill>
                  <a:srgbClr val="161616"/>
                </a:solidFill>
                <a:latin typeface="+mj-lt"/>
              </a:rPr>
              <a:t>. The raw data is stored as files in a data lake, and a relational storage layer abstracts the underlying files and expose them as tables, which can be queried using SQL. SQL pools in Azure Synapse Analytics include </a:t>
            </a:r>
            <a:r>
              <a:rPr lang="en-US" sz="1400" dirty="0" err="1">
                <a:solidFill>
                  <a:srgbClr val="161616"/>
                </a:solidFill>
                <a:latin typeface="+mj-lt"/>
              </a:rPr>
              <a:t>PolyBase</a:t>
            </a:r>
            <a:r>
              <a:rPr lang="en-US" sz="1400" dirty="0">
                <a:solidFill>
                  <a:srgbClr val="161616"/>
                </a:solidFill>
                <a:latin typeface="+mj-lt"/>
              </a:rPr>
              <a:t>, which enables you to define external tables based on files in a datalake (and other sources) and query them using SQL</a:t>
            </a:r>
          </a:p>
          <a:p>
            <a:pPr marL="285750" indent="-285750">
              <a:lnSpc>
                <a:spcPct val="120000"/>
              </a:lnSpc>
              <a:buFontTx/>
              <a:buChar char="-"/>
            </a:pPr>
            <a:endParaRPr lang="en-US" sz="1400" dirty="0">
              <a:solidFill>
                <a:srgbClr val="161616"/>
              </a:solidFill>
              <a:latin typeface="+mj-lt"/>
            </a:endParaRPr>
          </a:p>
          <a:p>
            <a:pPr>
              <a:lnSpc>
                <a:spcPct val="120000"/>
              </a:lnSpc>
            </a:pPr>
            <a:r>
              <a:rPr lang="en-US" sz="1600" b="1" i="0" dirty="0">
                <a:solidFill>
                  <a:srgbClr val="161616"/>
                </a:solidFill>
                <a:effectLst/>
                <a:latin typeface="+mj-lt"/>
              </a:rPr>
              <a:t>Azure services for analytical stores</a:t>
            </a:r>
          </a:p>
          <a:p>
            <a:pPr>
              <a:lnSpc>
                <a:spcPct val="120000"/>
              </a:lnSpc>
            </a:pPr>
            <a:endParaRPr lang="en-US" sz="1400" b="1" i="0" dirty="0">
              <a:solidFill>
                <a:srgbClr val="161616"/>
              </a:solidFill>
              <a:effectLst/>
              <a:latin typeface="+mj-lt"/>
            </a:endParaRPr>
          </a:p>
          <a:p>
            <a:pPr marL="285750" indent="-285750">
              <a:lnSpc>
                <a:spcPct val="120000"/>
              </a:lnSpc>
              <a:buFontTx/>
              <a:buChar char="-"/>
            </a:pPr>
            <a:r>
              <a:rPr lang="en-US" sz="1400" dirty="0">
                <a:solidFill>
                  <a:srgbClr val="161616"/>
                </a:solidFill>
                <a:latin typeface="+mj-lt"/>
              </a:rPr>
              <a:t>Synapse Analytics: Unified analytics platform offering serverless SQL, dedicated SQL, spark pools and pipelines (same tech as Azure </a:t>
            </a:r>
            <a:r>
              <a:rPr lang="en-US" sz="1400" dirty="0" err="1">
                <a:solidFill>
                  <a:srgbClr val="161616"/>
                </a:solidFill>
                <a:latin typeface="+mj-lt"/>
              </a:rPr>
              <a:t>datafactory</a:t>
            </a:r>
            <a:r>
              <a:rPr lang="en-US" sz="1400" dirty="0">
                <a:solidFill>
                  <a:srgbClr val="161616"/>
                </a:solidFill>
                <a:latin typeface="+mj-lt"/>
              </a:rPr>
              <a:t>).</a:t>
            </a:r>
          </a:p>
          <a:p>
            <a:pPr marL="285750" indent="-285750">
              <a:lnSpc>
                <a:spcPct val="120000"/>
              </a:lnSpc>
              <a:buFontTx/>
              <a:buChar char="-"/>
            </a:pPr>
            <a:r>
              <a:rPr lang="en-US" sz="1400" dirty="0">
                <a:solidFill>
                  <a:srgbClr val="161616"/>
                </a:solidFill>
                <a:latin typeface="+mj-lt"/>
              </a:rPr>
              <a:t>Azure Databricks: Built on Apache Spark, offers native SQL and spark pools (similar to synapse but more technical with GPU enabled clusters for ML).</a:t>
            </a:r>
          </a:p>
          <a:p>
            <a:pPr marL="285750" indent="-285750">
              <a:lnSpc>
                <a:spcPct val="120000"/>
              </a:lnSpc>
              <a:buFontTx/>
              <a:buChar char="-"/>
            </a:pPr>
            <a:r>
              <a:rPr lang="en-US" sz="1400" dirty="0">
                <a:solidFill>
                  <a:srgbClr val="161616"/>
                </a:solidFill>
                <a:latin typeface="+mj-lt"/>
              </a:rPr>
              <a:t>Azure HDInsight: Also built on Apache Spark, not as user friendly as synapse or databricks but is a suitable option if you rely on multiple open source frameworks. </a:t>
            </a:r>
          </a:p>
          <a:p>
            <a:pPr>
              <a:lnSpc>
                <a:spcPct val="120000"/>
              </a:lnSpc>
            </a:pPr>
            <a:endParaRPr lang="en-US" sz="1400" dirty="0">
              <a:solidFill>
                <a:srgbClr val="161616"/>
              </a:solidFill>
              <a:latin typeface="+mj-lt"/>
            </a:endParaRPr>
          </a:p>
        </p:txBody>
      </p:sp>
    </p:spTree>
    <p:extLst>
      <p:ext uri="{BB962C8B-B14F-4D97-AF65-F5344CB8AC3E}">
        <p14:creationId xmlns:p14="http://schemas.microsoft.com/office/powerpoint/2010/main" val="1759523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5899" y="1084778"/>
            <a:ext cx="11780201" cy="5061065"/>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Understanding Batch Processing</a:t>
            </a:r>
          </a:p>
          <a:p>
            <a:pPr>
              <a:lnSpc>
                <a:spcPct val="120000"/>
              </a:lnSpc>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In batch processing, newly arriving data elements are collected and stored, and the whole group is processed together as a batch. Exactly when each group is processed can be determined in a number of ways. For example, you can process data based on a scheduled time interval (for example, every hour), or it could be triggered when a certain amount of data has arrived, or as the result of some other event.</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Advantages of batch processing include:</a:t>
            </a:r>
          </a:p>
          <a:p>
            <a:pPr marL="742950" lvl="1" indent="-285750">
              <a:lnSpc>
                <a:spcPct val="120000"/>
              </a:lnSpc>
              <a:buFont typeface="Arial" panose="020B0604020202020204" pitchFamily="34" charset="0"/>
              <a:buChar char="•"/>
            </a:pPr>
            <a:r>
              <a:rPr lang="en-US" sz="1400" dirty="0">
                <a:solidFill>
                  <a:srgbClr val="161616"/>
                </a:solidFill>
                <a:latin typeface="+mj-lt"/>
              </a:rPr>
              <a:t>Large volumes of data can be processed at a convenient time.</a:t>
            </a:r>
          </a:p>
          <a:p>
            <a:pPr marL="742950" lvl="1" indent="-285750">
              <a:lnSpc>
                <a:spcPct val="120000"/>
              </a:lnSpc>
              <a:buFont typeface="Arial" panose="020B0604020202020204" pitchFamily="34" charset="0"/>
              <a:buChar char="•"/>
            </a:pPr>
            <a:r>
              <a:rPr lang="en-US" sz="1400" dirty="0">
                <a:solidFill>
                  <a:srgbClr val="161616"/>
                </a:solidFill>
                <a:latin typeface="+mj-lt"/>
              </a:rPr>
              <a:t>It can be scheduled to run at a time when computers or systems might otherwise be idle, such as overnight, or during off-peak hours.</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Disadvantages of batch processing include:</a:t>
            </a:r>
          </a:p>
          <a:p>
            <a:pPr marL="742950" lvl="1" indent="-285750">
              <a:lnSpc>
                <a:spcPct val="120000"/>
              </a:lnSpc>
              <a:buFont typeface="Arial" panose="020B0604020202020204" pitchFamily="34" charset="0"/>
              <a:buChar char="•"/>
            </a:pPr>
            <a:r>
              <a:rPr lang="en-US" sz="1400" dirty="0">
                <a:solidFill>
                  <a:srgbClr val="161616"/>
                </a:solidFill>
                <a:latin typeface="+mj-lt"/>
              </a:rPr>
              <a:t>The time delay between ingesting the data and getting the results.</a:t>
            </a:r>
          </a:p>
          <a:p>
            <a:pPr marL="742950" lvl="1" indent="-285750">
              <a:lnSpc>
                <a:spcPct val="120000"/>
              </a:lnSpc>
              <a:buFont typeface="Arial" panose="020B0604020202020204" pitchFamily="34" charset="0"/>
              <a:buChar char="•"/>
            </a:pPr>
            <a:r>
              <a:rPr lang="en-US" sz="1400" dirty="0">
                <a:solidFill>
                  <a:srgbClr val="161616"/>
                </a:solidFill>
                <a:latin typeface="+mj-lt"/>
              </a:rPr>
              <a:t>All of a batch job's input data must be ready before a batch can be processed.</a:t>
            </a:r>
          </a:p>
          <a:p>
            <a:pPr marL="742950" lvl="1" indent="-285750">
              <a:lnSpc>
                <a:spcPct val="120000"/>
              </a:lnSpc>
              <a:buFont typeface="Arial" panose="020B0604020202020204" pitchFamily="34" charset="0"/>
              <a:buChar char="•"/>
            </a:pPr>
            <a:endParaRPr lang="en-US" sz="1400" dirty="0">
              <a:solidFill>
                <a:srgbClr val="161616"/>
              </a:solidFill>
              <a:latin typeface="+mj-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1616"/>
                </a:solidFill>
                <a:effectLst/>
                <a:uLnTx/>
                <a:uFillTx/>
                <a:latin typeface="Calibri Light" panose="020F0302020204030204"/>
                <a:ea typeface="+mn-ea"/>
                <a:cs typeface="+mn-cs"/>
              </a:rPr>
              <a:t>Understanding </a:t>
            </a:r>
            <a:r>
              <a:rPr kumimoji="0" lang="en-US" sz="1600" b="1" i="0" u="none" strike="noStrike" kern="1200" cap="none" spc="0" normalizeH="0" baseline="0" noProof="0" dirty="0" err="1">
                <a:ln>
                  <a:noFill/>
                </a:ln>
                <a:solidFill>
                  <a:srgbClr val="161616"/>
                </a:solidFill>
                <a:effectLst/>
                <a:uLnTx/>
                <a:uFillTx/>
                <a:latin typeface="Calibri Light" panose="020F0302020204030204"/>
                <a:ea typeface="+mn-ea"/>
                <a:cs typeface="+mn-cs"/>
              </a:rPr>
              <a:t>Strea</a:t>
            </a:r>
            <a:r>
              <a:rPr lang="en-US" sz="1600" b="1" dirty="0">
                <a:solidFill>
                  <a:srgbClr val="161616"/>
                </a:solidFill>
                <a:latin typeface="Calibri Light" panose="020F0302020204030204"/>
              </a:rPr>
              <a:t>m</a:t>
            </a:r>
            <a:r>
              <a:rPr kumimoji="0" lang="en-US" sz="1600" b="1" i="0" u="none" strike="noStrike" kern="1200" cap="none" spc="0" normalizeH="0" baseline="0" noProof="0" dirty="0">
                <a:ln>
                  <a:noFill/>
                </a:ln>
                <a:solidFill>
                  <a:srgbClr val="161616"/>
                </a:solidFill>
                <a:effectLst/>
                <a:uLnTx/>
                <a:uFillTx/>
                <a:latin typeface="Calibri Light" panose="020F0302020204030204"/>
                <a:ea typeface="+mn-ea"/>
                <a:cs typeface="+mn-cs"/>
              </a:rPr>
              <a:t> Processing</a:t>
            </a:r>
          </a:p>
          <a:p>
            <a:pPr>
              <a:lnSpc>
                <a:spcPct val="120000"/>
              </a:lnSpc>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In stream processing, each new piece of data is processed when it arrives. Unlike batch processing, there's no waiting until the next batch processing interval - data is processed as individual units in real-time rather than being processed a batch at a time.</a:t>
            </a:r>
          </a:p>
          <a:p>
            <a:pPr marL="285750" indent="-285750">
              <a:lnSpc>
                <a:spcPct val="120000"/>
              </a:lnSpc>
              <a:buFontTx/>
              <a:buChar char="-"/>
            </a:pPr>
            <a:endParaRPr lang="en-US" sz="1400" dirty="0">
              <a:solidFill>
                <a:srgbClr val="161616"/>
              </a:solidFill>
              <a:latin typeface="+mj-lt"/>
            </a:endParaRPr>
          </a:p>
        </p:txBody>
      </p:sp>
    </p:spTree>
    <p:extLst>
      <p:ext uri="{BB962C8B-B14F-4D97-AF65-F5344CB8AC3E}">
        <p14:creationId xmlns:p14="http://schemas.microsoft.com/office/powerpoint/2010/main" val="126524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5899" y="1084778"/>
            <a:ext cx="11780201" cy="2958374"/>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Combining Batch and Stream Processing</a:t>
            </a:r>
          </a:p>
          <a:p>
            <a:pPr>
              <a:lnSpc>
                <a:spcPct val="120000"/>
              </a:lnSpc>
            </a:pPr>
            <a:endParaRPr lang="en-US" sz="1600" b="1" i="0" dirty="0">
              <a:solidFill>
                <a:srgbClr val="161616"/>
              </a:solidFill>
              <a:effectLst/>
              <a:latin typeface="+mj-lt"/>
            </a:endParaRPr>
          </a:p>
          <a:p>
            <a:pPr marL="285750" indent="-285750">
              <a:lnSpc>
                <a:spcPct val="120000"/>
              </a:lnSpc>
              <a:buFontTx/>
              <a:buChar char="-"/>
            </a:pPr>
            <a:r>
              <a:rPr lang="en-US" sz="1400" i="0" dirty="0">
                <a:solidFill>
                  <a:srgbClr val="161616"/>
                </a:solidFill>
                <a:effectLst/>
                <a:latin typeface="+mj-lt"/>
              </a:rPr>
              <a:t>Many large-scale analytics solutions include a mix of batch and stream processing, enabling both historical and real-time data analysis. It's common for stream processing solutions to capture real-time data, process it by filtering or aggregating it, and present it through real-time dashboards and visualizations (for example, showing the running total of cars that have passed along a road within the current hour), while also persisting the processed results in a data store for historical analysis alongside batch processed data (for example, to enable analysis of traffic volumes over the past year).</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Even when real-time analysis or visualization of data is not required, streaming technologies are often used to capture real-time data and store it in a data store for subsequent batch processing (this is the equivalent of redirecting all of the cars that travel along a road into a parking lot before counting them).</a:t>
            </a:r>
          </a:p>
          <a:p>
            <a:pPr marL="285750" indent="-285750">
              <a:lnSpc>
                <a:spcPct val="120000"/>
              </a:lnSpc>
              <a:buFontTx/>
              <a:buChar char="-"/>
            </a:pPr>
            <a:endParaRPr lang="en-US" sz="1400" dirty="0">
              <a:solidFill>
                <a:srgbClr val="161616"/>
              </a:solidFill>
              <a:latin typeface="+mj-lt"/>
            </a:endParaRPr>
          </a:p>
          <a:p>
            <a:pPr>
              <a:lnSpc>
                <a:spcPct val="120000"/>
              </a:lnSpc>
            </a:pPr>
            <a:endParaRPr lang="en-US" sz="1200" dirty="0">
              <a:solidFill>
                <a:srgbClr val="161616"/>
              </a:solidFill>
              <a:latin typeface="+mj-lt"/>
            </a:endParaRPr>
          </a:p>
        </p:txBody>
      </p:sp>
    </p:spTree>
    <p:extLst>
      <p:ext uri="{BB962C8B-B14F-4D97-AF65-F5344CB8AC3E}">
        <p14:creationId xmlns:p14="http://schemas.microsoft.com/office/powerpoint/2010/main" val="815431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5899" y="1084778"/>
            <a:ext cx="11780201" cy="5137432"/>
          </a:xfrm>
          <a:prstGeom prst="rect">
            <a:avLst/>
          </a:prstGeom>
          <a:noFill/>
        </p:spPr>
        <p:txBody>
          <a:bodyPr wrap="square" rtlCol="0">
            <a:spAutoFit/>
          </a:bodyPr>
          <a:lstStyle/>
          <a:p>
            <a:pPr>
              <a:lnSpc>
                <a:spcPct val="120000"/>
              </a:lnSpc>
            </a:pPr>
            <a:r>
              <a:rPr lang="en-US" sz="1400" b="1" dirty="0">
                <a:solidFill>
                  <a:srgbClr val="161616"/>
                </a:solidFill>
                <a:latin typeface="+mj-lt"/>
              </a:rPr>
              <a:t>Source</a:t>
            </a:r>
          </a:p>
          <a:p>
            <a:pPr>
              <a:lnSpc>
                <a:spcPct val="120000"/>
              </a:lnSpc>
            </a:pPr>
            <a:endParaRPr lang="en-US" sz="1400" b="1" dirty="0">
              <a:solidFill>
                <a:srgbClr val="161616"/>
              </a:solidFill>
              <a:latin typeface="+mj-lt"/>
            </a:endParaRP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1" i="0" u="none" strike="noStrike" kern="1200" cap="none" spc="0" normalizeH="0" baseline="0" noProof="0" dirty="0">
                <a:ln>
                  <a:noFill/>
                </a:ln>
                <a:solidFill>
                  <a:srgbClr val="161616"/>
                </a:solidFill>
                <a:effectLst/>
                <a:uLnTx/>
                <a:uFillTx/>
                <a:latin typeface="Calibri Light" panose="020F0302020204030204"/>
                <a:ea typeface="+mn-ea"/>
                <a:cs typeface="+mn-cs"/>
              </a:rPr>
              <a:t>Azure Event Hubs</a:t>
            </a:r>
            <a:r>
              <a:rPr kumimoji="0" lang="en-US" sz="1200" b="0" i="0" u="none" strike="noStrike" kern="1200" cap="none" spc="0" normalizeH="0" baseline="0" noProof="0" dirty="0">
                <a:ln>
                  <a:noFill/>
                </a:ln>
                <a:solidFill>
                  <a:srgbClr val="161616"/>
                </a:solidFill>
                <a:effectLst/>
                <a:uLnTx/>
                <a:uFillTx/>
                <a:latin typeface="Calibri Light" panose="020F0302020204030204"/>
                <a:ea typeface="+mn-ea"/>
                <a:cs typeface="+mn-cs"/>
              </a:rPr>
              <a:t>: A data ingestion service that you can use to manage queues of event data, ensuring that each event is processed in order, exactly once.</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1" i="0" u="none" strike="noStrike" kern="1200" cap="none" spc="0" normalizeH="0" baseline="0" noProof="0" dirty="0">
                <a:ln>
                  <a:noFill/>
                </a:ln>
                <a:solidFill>
                  <a:srgbClr val="161616"/>
                </a:solidFill>
                <a:effectLst/>
                <a:uLnTx/>
                <a:uFillTx/>
                <a:latin typeface="Calibri Light" panose="020F0302020204030204"/>
                <a:ea typeface="+mn-ea"/>
                <a:cs typeface="+mn-cs"/>
              </a:rPr>
              <a:t>Azure IoT Hub</a:t>
            </a:r>
            <a:r>
              <a:rPr kumimoji="0" lang="en-US" sz="1200" b="0" i="0" u="none" strike="noStrike" kern="1200" cap="none" spc="0" normalizeH="0" baseline="0" noProof="0" dirty="0">
                <a:ln>
                  <a:noFill/>
                </a:ln>
                <a:solidFill>
                  <a:srgbClr val="161616"/>
                </a:solidFill>
                <a:effectLst/>
                <a:uLnTx/>
                <a:uFillTx/>
                <a:latin typeface="Calibri Light" panose="020F0302020204030204"/>
                <a:ea typeface="+mn-ea"/>
                <a:cs typeface="+mn-cs"/>
              </a:rPr>
              <a:t>: A data ingestion service that is similar to Azure Event Hubs, but which is optimized for managing event data from Internet-of-things (IoT) devices.</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1" i="0" u="none" strike="noStrike" kern="1200" cap="none" spc="0" normalizeH="0" baseline="0" noProof="0" dirty="0">
                <a:ln>
                  <a:noFill/>
                </a:ln>
                <a:solidFill>
                  <a:srgbClr val="161616"/>
                </a:solidFill>
                <a:effectLst/>
                <a:uLnTx/>
                <a:uFillTx/>
                <a:latin typeface="Calibri Light" panose="020F0302020204030204"/>
                <a:ea typeface="+mn-ea"/>
                <a:cs typeface="+mn-cs"/>
              </a:rPr>
              <a:t>Azure Data Lake Store Gen 2</a:t>
            </a:r>
            <a:r>
              <a:rPr kumimoji="0" lang="en-US" sz="1200" b="0" i="0" u="none" strike="noStrike" kern="1200" cap="none" spc="0" normalizeH="0" baseline="0" noProof="0" dirty="0">
                <a:ln>
                  <a:noFill/>
                </a:ln>
                <a:solidFill>
                  <a:srgbClr val="161616"/>
                </a:solidFill>
                <a:effectLst/>
                <a:uLnTx/>
                <a:uFillTx/>
                <a:latin typeface="Calibri Light" panose="020F0302020204030204"/>
                <a:ea typeface="+mn-ea"/>
                <a:cs typeface="+mn-cs"/>
              </a:rPr>
              <a:t>: A highly scalable storage service that is often used in batch processing scenarios, but which can also be used as a source of streaming data.</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1" i="0" u="none" strike="noStrike" kern="1200" cap="none" spc="0" normalizeH="0" baseline="0" noProof="0" dirty="0">
                <a:ln>
                  <a:noFill/>
                </a:ln>
                <a:solidFill>
                  <a:srgbClr val="161616"/>
                </a:solidFill>
                <a:effectLst/>
                <a:uLnTx/>
                <a:uFillTx/>
                <a:latin typeface="Calibri Light" panose="020F0302020204030204"/>
                <a:ea typeface="+mn-ea"/>
                <a:cs typeface="+mn-cs"/>
              </a:rPr>
              <a:t>Apache Kafka</a:t>
            </a:r>
            <a:r>
              <a:rPr kumimoji="0" lang="en-US" sz="1200" b="0" i="0" u="none" strike="noStrike" kern="1200" cap="none" spc="0" normalizeH="0" baseline="0" noProof="0" dirty="0">
                <a:ln>
                  <a:noFill/>
                </a:ln>
                <a:solidFill>
                  <a:srgbClr val="161616"/>
                </a:solidFill>
                <a:effectLst/>
                <a:uLnTx/>
                <a:uFillTx/>
                <a:latin typeface="Calibri Light" panose="020F0302020204030204"/>
                <a:ea typeface="+mn-ea"/>
                <a:cs typeface="+mn-cs"/>
              </a:rPr>
              <a:t>: An open-source data ingestion solution that is commonly used together with Apache Spark. You can use Azure HDInsight to create a Kafka cluster.</a:t>
            </a:r>
            <a:endParaRPr lang="en-US" sz="1400" b="1" dirty="0">
              <a:solidFill>
                <a:srgbClr val="161616"/>
              </a:solidFill>
              <a:latin typeface="+mj-lt"/>
            </a:endParaRPr>
          </a:p>
          <a:p>
            <a:pPr>
              <a:lnSpc>
                <a:spcPct val="120000"/>
              </a:lnSpc>
            </a:pPr>
            <a:endParaRPr lang="en-US" sz="1400" b="1" dirty="0">
              <a:solidFill>
                <a:srgbClr val="161616"/>
              </a:solidFill>
              <a:latin typeface="+mj-lt"/>
            </a:endParaRPr>
          </a:p>
          <a:p>
            <a:pPr>
              <a:lnSpc>
                <a:spcPct val="120000"/>
              </a:lnSpc>
            </a:pPr>
            <a:r>
              <a:rPr lang="en-US" sz="1400" b="1" dirty="0">
                <a:solidFill>
                  <a:srgbClr val="161616"/>
                </a:solidFill>
                <a:latin typeface="+mj-lt"/>
              </a:rPr>
              <a:t>Orchestration / ETL </a:t>
            </a:r>
          </a:p>
          <a:p>
            <a:pPr>
              <a:lnSpc>
                <a:spcPct val="120000"/>
              </a:lnSpc>
            </a:pPr>
            <a:endParaRPr lang="en-US" sz="1200" b="1" dirty="0">
              <a:solidFill>
                <a:srgbClr val="161616"/>
              </a:solidFill>
              <a:latin typeface="+mj-lt"/>
            </a:endParaRPr>
          </a:p>
          <a:p>
            <a:pPr marL="285750" indent="-285750">
              <a:lnSpc>
                <a:spcPct val="120000"/>
              </a:lnSpc>
              <a:buFontTx/>
              <a:buChar char="-"/>
            </a:pPr>
            <a:r>
              <a:rPr lang="en-US" sz="1200" b="1" dirty="0">
                <a:solidFill>
                  <a:srgbClr val="161616"/>
                </a:solidFill>
                <a:latin typeface="+mj-lt"/>
              </a:rPr>
              <a:t>Azure Stream Analytics</a:t>
            </a:r>
            <a:r>
              <a:rPr lang="en-US" sz="1200" dirty="0">
                <a:solidFill>
                  <a:srgbClr val="161616"/>
                </a:solidFill>
                <a:latin typeface="+mj-lt"/>
              </a:rPr>
              <a:t>: A platform-as-a-service (PaaS) solution that you can use to define streaming jobs that ingest data from a streaming source, apply a perpetual query, and write the results to an output.</a:t>
            </a:r>
          </a:p>
          <a:p>
            <a:pPr marL="285750" indent="-285750">
              <a:lnSpc>
                <a:spcPct val="120000"/>
              </a:lnSpc>
              <a:buFontTx/>
              <a:buChar char="-"/>
            </a:pPr>
            <a:r>
              <a:rPr lang="en-US" sz="1200" b="1" dirty="0">
                <a:solidFill>
                  <a:srgbClr val="161616"/>
                </a:solidFill>
                <a:latin typeface="+mj-lt"/>
              </a:rPr>
              <a:t>Spark Structured Streaming</a:t>
            </a:r>
            <a:r>
              <a:rPr lang="en-US" sz="1200" dirty="0">
                <a:solidFill>
                  <a:srgbClr val="161616"/>
                </a:solidFill>
                <a:latin typeface="+mj-lt"/>
              </a:rPr>
              <a:t>: An open-source library that enables you to develop complex streaming solutions on Apache Spark based services, including Azure Synapse Analytics, Azure Databricks, and Azure HDInsight.</a:t>
            </a:r>
          </a:p>
          <a:p>
            <a:pPr marL="285750" indent="-285750">
              <a:lnSpc>
                <a:spcPct val="120000"/>
              </a:lnSpc>
              <a:buFontTx/>
              <a:buChar char="-"/>
            </a:pPr>
            <a:r>
              <a:rPr lang="en-US" sz="1200" b="1" dirty="0">
                <a:solidFill>
                  <a:srgbClr val="161616"/>
                </a:solidFill>
                <a:latin typeface="+mj-lt"/>
              </a:rPr>
              <a:t>Azure Data Explorer</a:t>
            </a:r>
            <a:r>
              <a:rPr lang="en-US" sz="1200" dirty="0">
                <a:solidFill>
                  <a:srgbClr val="161616"/>
                </a:solidFill>
                <a:latin typeface="+mj-lt"/>
              </a:rPr>
              <a:t>: A high-performance database and analytics service that is optimized for ingesting and querying batch or streaming data with a time-series element, and which can be used as a standalone Azure service or as an Azure Synapse Data Explorer runtime in an Azure Synapse Analytics workspace.</a:t>
            </a:r>
          </a:p>
          <a:p>
            <a:pPr>
              <a:lnSpc>
                <a:spcPct val="120000"/>
              </a:lnSpc>
            </a:pPr>
            <a:endParaRPr lang="en-US" sz="1200" dirty="0">
              <a:solidFill>
                <a:srgbClr val="161616"/>
              </a:solidFill>
              <a:latin typeface="+mj-lt"/>
            </a:endParaRPr>
          </a:p>
          <a:p>
            <a:pPr>
              <a:lnSpc>
                <a:spcPct val="120000"/>
              </a:lnSpc>
            </a:pPr>
            <a:r>
              <a:rPr lang="en-US" sz="1400" b="1" dirty="0">
                <a:solidFill>
                  <a:srgbClr val="161616"/>
                </a:solidFill>
                <a:latin typeface="+mj-lt"/>
              </a:rPr>
              <a:t>Sink</a:t>
            </a:r>
            <a:endParaRPr lang="en-US" sz="1200" b="1" dirty="0">
              <a:solidFill>
                <a:srgbClr val="161616"/>
              </a:solidFill>
              <a:latin typeface="+mj-lt"/>
            </a:endParaRPr>
          </a:p>
          <a:p>
            <a:pPr>
              <a:lnSpc>
                <a:spcPct val="120000"/>
              </a:lnSpc>
            </a:pPr>
            <a:endParaRPr lang="en-US" sz="1200" dirty="0">
              <a:solidFill>
                <a:srgbClr val="161616"/>
              </a:solidFill>
              <a:latin typeface="+mj-lt"/>
            </a:endParaRPr>
          </a:p>
          <a:p>
            <a:pPr marL="171450" indent="-171450">
              <a:lnSpc>
                <a:spcPct val="120000"/>
              </a:lnSpc>
              <a:buFontTx/>
              <a:buChar char="-"/>
            </a:pPr>
            <a:r>
              <a:rPr lang="en-US" sz="1200" b="1" dirty="0">
                <a:solidFill>
                  <a:srgbClr val="161616"/>
                </a:solidFill>
                <a:latin typeface="+mj-lt"/>
              </a:rPr>
              <a:t>Azure Event Hubs</a:t>
            </a:r>
            <a:r>
              <a:rPr lang="en-US" sz="1200" dirty="0">
                <a:solidFill>
                  <a:srgbClr val="161616"/>
                </a:solidFill>
                <a:latin typeface="+mj-lt"/>
              </a:rPr>
              <a:t>: Used to queue the processed data for further downstream processing.</a:t>
            </a:r>
          </a:p>
          <a:p>
            <a:pPr marL="171450" indent="-171450">
              <a:lnSpc>
                <a:spcPct val="120000"/>
              </a:lnSpc>
              <a:buFontTx/>
              <a:buChar char="-"/>
            </a:pPr>
            <a:r>
              <a:rPr lang="en-US" sz="1200" b="1" dirty="0">
                <a:solidFill>
                  <a:srgbClr val="161616"/>
                </a:solidFill>
                <a:latin typeface="+mj-lt"/>
              </a:rPr>
              <a:t>Azure Data Lake Store Gen 2 </a:t>
            </a:r>
            <a:r>
              <a:rPr lang="en-US" sz="1200" dirty="0">
                <a:solidFill>
                  <a:srgbClr val="161616"/>
                </a:solidFill>
                <a:latin typeface="+mj-lt"/>
              </a:rPr>
              <a:t>or Azure blob storage: Used to persist the processed results as a file.</a:t>
            </a:r>
          </a:p>
          <a:p>
            <a:pPr marL="171450" indent="-171450">
              <a:lnSpc>
                <a:spcPct val="120000"/>
              </a:lnSpc>
              <a:buFontTx/>
              <a:buChar char="-"/>
            </a:pPr>
            <a:r>
              <a:rPr lang="en-US" sz="1200" b="1" dirty="0">
                <a:solidFill>
                  <a:srgbClr val="161616"/>
                </a:solidFill>
                <a:latin typeface="+mj-lt"/>
              </a:rPr>
              <a:t>Azure SQL Database </a:t>
            </a:r>
            <a:r>
              <a:rPr lang="en-US" sz="1200" dirty="0">
                <a:solidFill>
                  <a:srgbClr val="161616"/>
                </a:solidFill>
                <a:latin typeface="+mj-lt"/>
              </a:rPr>
              <a:t>or Azure Synapse Analytics, or Azure Databricks: Used to persist the processed results in a database table for querying and analysis.</a:t>
            </a:r>
          </a:p>
          <a:p>
            <a:pPr marL="171450" indent="-171450">
              <a:lnSpc>
                <a:spcPct val="120000"/>
              </a:lnSpc>
              <a:buFontTx/>
              <a:buChar char="-"/>
            </a:pPr>
            <a:r>
              <a:rPr lang="en-US" sz="1200" b="1" dirty="0">
                <a:solidFill>
                  <a:srgbClr val="161616"/>
                </a:solidFill>
                <a:latin typeface="+mj-lt"/>
              </a:rPr>
              <a:t>Microsoft Power BI</a:t>
            </a:r>
            <a:r>
              <a:rPr lang="en-US" sz="1200" dirty="0">
                <a:solidFill>
                  <a:srgbClr val="161616"/>
                </a:solidFill>
                <a:latin typeface="+mj-lt"/>
              </a:rPr>
              <a:t>: Used to generate real time data visualizations in reports and dashboards.</a:t>
            </a:r>
          </a:p>
        </p:txBody>
      </p:sp>
    </p:spTree>
    <p:extLst>
      <p:ext uri="{BB962C8B-B14F-4D97-AF65-F5344CB8AC3E}">
        <p14:creationId xmlns:p14="http://schemas.microsoft.com/office/powerpoint/2010/main" val="1122077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5899" y="1084778"/>
            <a:ext cx="11780201" cy="4285469"/>
          </a:xfrm>
          <a:prstGeom prst="rect">
            <a:avLst/>
          </a:prstGeom>
          <a:noFill/>
        </p:spPr>
        <p:txBody>
          <a:bodyPr wrap="square" rtlCol="0">
            <a:spAutoFit/>
          </a:bodyPr>
          <a:lstStyle/>
          <a:p>
            <a:pPr>
              <a:lnSpc>
                <a:spcPct val="120000"/>
              </a:lnSpc>
            </a:pPr>
            <a:r>
              <a:rPr lang="en-US" sz="1600" b="1" dirty="0">
                <a:solidFill>
                  <a:srgbClr val="161616"/>
                </a:solidFill>
                <a:latin typeface="+mj-lt"/>
              </a:rPr>
              <a:t>Azure Stream Analytics</a:t>
            </a:r>
            <a:endParaRPr lang="en-US" sz="1600" dirty="0">
              <a:solidFill>
                <a:srgbClr val="161616"/>
              </a:solidFill>
              <a:latin typeface="+mj-lt"/>
            </a:endParaRP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This is similar to synapse for all things streaming. For the transform step of our ETL pipeline we have a few options, both of which only support SQL queries and transformations:</a:t>
            </a:r>
          </a:p>
          <a:p>
            <a:pPr marL="742950" lvl="1" indent="-285750">
              <a:lnSpc>
                <a:spcPct val="120000"/>
              </a:lnSpc>
              <a:buFont typeface="Arial" panose="020B0604020202020204" pitchFamily="34" charset="0"/>
              <a:buChar char="•"/>
            </a:pPr>
            <a:r>
              <a:rPr lang="en-US" sz="1400" dirty="0">
                <a:solidFill>
                  <a:srgbClr val="161616"/>
                </a:solidFill>
                <a:latin typeface="+mj-lt"/>
              </a:rPr>
              <a:t>We can setup a stream analytics job which is in effect serverless. We define the input and output along with a SQL query that will transform our data.</a:t>
            </a:r>
          </a:p>
          <a:p>
            <a:pPr marL="742950" lvl="1" indent="-285750">
              <a:lnSpc>
                <a:spcPct val="120000"/>
              </a:lnSpc>
              <a:buFont typeface="Arial" panose="020B0604020202020204" pitchFamily="34" charset="0"/>
              <a:buChar char="•"/>
            </a:pPr>
            <a:r>
              <a:rPr lang="en-US" sz="1400" dirty="0">
                <a:solidFill>
                  <a:srgbClr val="161616"/>
                </a:solidFill>
                <a:latin typeface="+mj-lt"/>
              </a:rPr>
              <a:t>If the process is complex, we can instantiate a Stream Analytics Cluster which is a dedicated tenant with configurable scalability. </a:t>
            </a:r>
          </a:p>
          <a:p>
            <a:pPr marL="285750" indent="-285750">
              <a:lnSpc>
                <a:spcPct val="120000"/>
              </a:lnSpc>
              <a:buFontTx/>
              <a:buChar char="-"/>
            </a:pPr>
            <a:endParaRPr lang="en-US" sz="1400" b="1" dirty="0">
              <a:solidFill>
                <a:srgbClr val="161616"/>
              </a:solidFill>
              <a:latin typeface="+mj-lt"/>
            </a:endParaRPr>
          </a:p>
          <a:p>
            <a:pPr>
              <a:lnSpc>
                <a:spcPct val="120000"/>
              </a:lnSpc>
            </a:pPr>
            <a:r>
              <a:rPr lang="en-US" sz="1600" b="1" dirty="0">
                <a:solidFill>
                  <a:srgbClr val="161616"/>
                </a:solidFill>
                <a:latin typeface="+mj-lt"/>
              </a:rPr>
              <a:t>Spark Structured Streaming</a:t>
            </a:r>
            <a:endParaRPr lang="en-US" sz="1600" dirty="0">
              <a:solidFill>
                <a:srgbClr val="161616"/>
              </a:solidFill>
              <a:latin typeface="+mj-lt"/>
            </a:endParaRPr>
          </a:p>
          <a:p>
            <a:pPr>
              <a:lnSpc>
                <a:spcPct val="120000"/>
              </a:lnSpc>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As we have seen above Azure Stream Analytics only supports queries in SQL. Spark structured streaming supports other languages such as python, scala or java.</a:t>
            </a:r>
          </a:p>
          <a:p>
            <a:pPr marL="285750" indent="-285750">
              <a:lnSpc>
                <a:spcPct val="120000"/>
              </a:lnSpc>
              <a:buFontTx/>
              <a:buChar char="-"/>
            </a:pPr>
            <a:r>
              <a:rPr lang="en-US" sz="1400" dirty="0">
                <a:solidFill>
                  <a:srgbClr val="161616"/>
                </a:solidFill>
                <a:latin typeface="+mj-lt"/>
              </a:rPr>
              <a:t>We use one of the following 3 services which supports spark: synapse, databricks or hdinsight. </a:t>
            </a:r>
          </a:p>
          <a:p>
            <a:pPr marL="285750" indent="-285750">
              <a:lnSpc>
                <a:spcPct val="120000"/>
              </a:lnSpc>
              <a:buFontTx/>
              <a:buChar char="-"/>
            </a:pPr>
            <a:r>
              <a:rPr lang="en-US" sz="1400" dirty="0">
                <a:solidFill>
                  <a:srgbClr val="161616"/>
                </a:solidFill>
                <a:latin typeface="+mj-lt"/>
              </a:rPr>
              <a:t>We need to use the Spark Structured Streaming library. </a:t>
            </a:r>
          </a:p>
          <a:p>
            <a:pPr marL="285750" indent="-285750">
              <a:lnSpc>
                <a:spcPct val="120000"/>
              </a:lnSpc>
              <a:buFontTx/>
              <a:buChar char="-"/>
            </a:pPr>
            <a:r>
              <a:rPr lang="en-US" sz="1400" dirty="0">
                <a:solidFill>
                  <a:srgbClr val="161616"/>
                </a:solidFill>
                <a:latin typeface="+mj-lt"/>
              </a:rPr>
              <a:t>Spark Structured Streaming is a great choice for real-time analytics when you need to incorporate streaming data into a Spark based data lake or analytical data store.</a:t>
            </a:r>
          </a:p>
          <a:p>
            <a:pPr marL="285750" indent="-285750">
              <a:lnSpc>
                <a:spcPct val="120000"/>
              </a:lnSpc>
              <a:buFontTx/>
              <a:buChar char="-"/>
            </a:pPr>
            <a:endParaRPr lang="en-US" sz="1400" dirty="0">
              <a:solidFill>
                <a:srgbClr val="161616"/>
              </a:solidFill>
              <a:latin typeface="+mj-lt"/>
            </a:endParaRPr>
          </a:p>
        </p:txBody>
      </p:sp>
    </p:spTree>
    <p:extLst>
      <p:ext uri="{BB962C8B-B14F-4D97-AF65-F5344CB8AC3E}">
        <p14:creationId xmlns:p14="http://schemas.microsoft.com/office/powerpoint/2010/main" val="3977890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Extra</a:t>
            </a:r>
            <a:endParaRPr lang="en-GB" sz="3200" dirty="0">
              <a:solidFill>
                <a:prstClr val="black"/>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Summaries</a:t>
            </a:r>
          </a:p>
        </p:txBody>
      </p:sp>
    </p:spTree>
    <p:extLst>
      <p:ext uri="{BB962C8B-B14F-4D97-AF65-F5344CB8AC3E}">
        <p14:creationId xmlns:p14="http://schemas.microsoft.com/office/powerpoint/2010/main" val="21347648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61A475-9AC8-6EA6-295A-49901429236E}"/>
              </a:ext>
            </a:extLst>
          </p:cNvPr>
          <p:cNvSpPr/>
          <p:nvPr/>
        </p:nvSpPr>
        <p:spPr>
          <a:xfrm>
            <a:off x="0" y="0"/>
            <a:ext cx="12192000" cy="6858000"/>
          </a:xfrm>
          <a:prstGeom prst="rect">
            <a:avLst/>
          </a:prstGeom>
          <a:solidFill>
            <a:schemeClr val="accent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reeform: Shape 3">
            <a:extLst>
              <a:ext uri="{FF2B5EF4-FFF2-40B4-BE49-F238E27FC236}">
                <a16:creationId xmlns:a16="http://schemas.microsoft.com/office/drawing/2014/main" id="{EF51CC75-9D3A-7AEE-B3A2-D5D93BA04173}"/>
              </a:ext>
            </a:extLst>
          </p:cNvPr>
          <p:cNvSpPr/>
          <p:nvPr/>
        </p:nvSpPr>
        <p:spPr>
          <a:xfrm>
            <a:off x="40565" y="76741"/>
            <a:ext cx="2591586" cy="3099690"/>
          </a:xfrm>
          <a:custGeom>
            <a:avLst/>
            <a:gdLst>
              <a:gd name="connsiteX0" fmla="*/ 216610 w 2591586"/>
              <a:gd name="connsiteY0" fmla="*/ 56609 h 3099690"/>
              <a:gd name="connsiteX1" fmla="*/ 1035760 w 2591586"/>
              <a:gd name="connsiteY1" fmla="*/ 4222 h 3099690"/>
              <a:gd name="connsiteX2" fmla="*/ 1988260 w 2591586"/>
              <a:gd name="connsiteY2" fmla="*/ 161384 h 3099690"/>
              <a:gd name="connsiteX3" fmla="*/ 2474035 w 2591586"/>
              <a:gd name="connsiteY3" fmla="*/ 489997 h 3099690"/>
              <a:gd name="connsiteX4" fmla="*/ 2588335 w 2591586"/>
              <a:gd name="connsiteY4" fmla="*/ 1028159 h 3099690"/>
              <a:gd name="connsiteX5" fmla="*/ 2550235 w 2591586"/>
              <a:gd name="connsiteY5" fmla="*/ 1799684 h 3099690"/>
              <a:gd name="connsiteX6" fmla="*/ 2445460 w 2591586"/>
              <a:gd name="connsiteY6" fmla="*/ 2666459 h 3099690"/>
              <a:gd name="connsiteX7" fmla="*/ 2388310 w 2591586"/>
              <a:gd name="connsiteY7" fmla="*/ 3023647 h 3099690"/>
              <a:gd name="connsiteX8" fmla="*/ 2145423 w 2591586"/>
              <a:gd name="connsiteY8" fmla="*/ 3061747 h 3099690"/>
              <a:gd name="connsiteX9" fmla="*/ 1459623 w 2591586"/>
              <a:gd name="connsiteY9" fmla="*/ 2985547 h 3099690"/>
              <a:gd name="connsiteX10" fmla="*/ 821448 w 2591586"/>
              <a:gd name="connsiteY10" fmla="*/ 3052222 h 3099690"/>
              <a:gd name="connsiteX11" fmla="*/ 340435 w 2591586"/>
              <a:gd name="connsiteY11" fmla="*/ 3090322 h 3099690"/>
              <a:gd name="connsiteX12" fmla="*/ 26110 w 2591586"/>
              <a:gd name="connsiteY12" fmla="*/ 2871247 h 3099690"/>
              <a:gd name="connsiteX13" fmla="*/ 16585 w 2591586"/>
              <a:gd name="connsiteY13" fmla="*/ 2242597 h 3099690"/>
              <a:gd name="connsiteX14" fmla="*/ 11823 w 2591586"/>
              <a:gd name="connsiteY14" fmla="*/ 1132934 h 3099690"/>
              <a:gd name="connsiteX15" fmla="*/ 30873 w 2591586"/>
              <a:gd name="connsiteY15" fmla="*/ 180434 h 3099690"/>
              <a:gd name="connsiteX16" fmla="*/ 216610 w 2591586"/>
              <a:gd name="connsiteY16" fmla="*/ 56609 h 309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1586" h="3099690">
                <a:moveTo>
                  <a:pt x="216610" y="56609"/>
                </a:moveTo>
                <a:cubicBezTo>
                  <a:pt x="384091" y="27240"/>
                  <a:pt x="740485" y="-13241"/>
                  <a:pt x="1035760" y="4222"/>
                </a:cubicBezTo>
                <a:cubicBezTo>
                  <a:pt x="1331035" y="21684"/>
                  <a:pt x="1748548" y="80422"/>
                  <a:pt x="1988260" y="161384"/>
                </a:cubicBezTo>
                <a:cubicBezTo>
                  <a:pt x="2227972" y="242346"/>
                  <a:pt x="2374023" y="345535"/>
                  <a:pt x="2474035" y="489997"/>
                </a:cubicBezTo>
                <a:cubicBezTo>
                  <a:pt x="2574048" y="634460"/>
                  <a:pt x="2575635" y="809878"/>
                  <a:pt x="2588335" y="1028159"/>
                </a:cubicBezTo>
                <a:cubicBezTo>
                  <a:pt x="2601035" y="1246440"/>
                  <a:pt x="2574048" y="1526634"/>
                  <a:pt x="2550235" y="1799684"/>
                </a:cubicBezTo>
                <a:cubicBezTo>
                  <a:pt x="2526423" y="2072734"/>
                  <a:pt x="2472447" y="2462465"/>
                  <a:pt x="2445460" y="2666459"/>
                </a:cubicBezTo>
                <a:cubicBezTo>
                  <a:pt x="2418473" y="2870453"/>
                  <a:pt x="2438316" y="2957766"/>
                  <a:pt x="2388310" y="3023647"/>
                </a:cubicBezTo>
                <a:cubicBezTo>
                  <a:pt x="2338304" y="3089528"/>
                  <a:pt x="2300204" y="3068097"/>
                  <a:pt x="2145423" y="3061747"/>
                </a:cubicBezTo>
                <a:cubicBezTo>
                  <a:pt x="1990642" y="3055397"/>
                  <a:pt x="1680285" y="2987134"/>
                  <a:pt x="1459623" y="2985547"/>
                </a:cubicBezTo>
                <a:cubicBezTo>
                  <a:pt x="1238961" y="2983960"/>
                  <a:pt x="1007979" y="3034760"/>
                  <a:pt x="821448" y="3052222"/>
                </a:cubicBezTo>
                <a:cubicBezTo>
                  <a:pt x="634917" y="3069684"/>
                  <a:pt x="472991" y="3120485"/>
                  <a:pt x="340435" y="3090322"/>
                </a:cubicBezTo>
                <a:cubicBezTo>
                  <a:pt x="207879" y="3060159"/>
                  <a:pt x="80085" y="3012534"/>
                  <a:pt x="26110" y="2871247"/>
                </a:cubicBezTo>
                <a:cubicBezTo>
                  <a:pt x="-27865" y="2729960"/>
                  <a:pt x="18966" y="2532316"/>
                  <a:pt x="16585" y="2242597"/>
                </a:cubicBezTo>
                <a:cubicBezTo>
                  <a:pt x="14204" y="1952878"/>
                  <a:pt x="9442" y="1476628"/>
                  <a:pt x="11823" y="1132934"/>
                </a:cubicBezTo>
                <a:cubicBezTo>
                  <a:pt x="14204" y="789240"/>
                  <a:pt x="-6433" y="356646"/>
                  <a:pt x="30873" y="180434"/>
                </a:cubicBezTo>
                <a:cubicBezTo>
                  <a:pt x="68179" y="4222"/>
                  <a:pt x="49129" y="85978"/>
                  <a:pt x="216610" y="56609"/>
                </a:cubicBezTo>
                <a:close/>
              </a:path>
            </a:pathLst>
          </a:custGeom>
          <a:solidFill>
            <a:srgbClr val="FFFF00">
              <a:alpha val="20000"/>
            </a:srgb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Freeform: Shape 5">
            <a:extLst>
              <a:ext uri="{FF2B5EF4-FFF2-40B4-BE49-F238E27FC236}">
                <a16:creationId xmlns:a16="http://schemas.microsoft.com/office/drawing/2014/main" id="{E22169D1-8B6C-30CD-7EA1-C684296F6BF2}"/>
              </a:ext>
            </a:extLst>
          </p:cNvPr>
          <p:cNvSpPr/>
          <p:nvPr/>
        </p:nvSpPr>
        <p:spPr>
          <a:xfrm>
            <a:off x="71139" y="3226936"/>
            <a:ext cx="1874947" cy="2351360"/>
          </a:xfrm>
          <a:custGeom>
            <a:avLst/>
            <a:gdLst>
              <a:gd name="connsiteX0" fmla="*/ 109836 w 1874947"/>
              <a:gd name="connsiteY0" fmla="*/ 63952 h 2351360"/>
              <a:gd name="connsiteX1" fmla="*/ 990899 w 1874947"/>
              <a:gd name="connsiteY1" fmla="*/ 21089 h 2351360"/>
              <a:gd name="connsiteX2" fmla="*/ 1833861 w 1874947"/>
              <a:gd name="connsiteY2" fmla="*/ 21089 h 2351360"/>
              <a:gd name="connsiteX3" fmla="*/ 1724324 w 1874947"/>
              <a:gd name="connsiteY3" fmla="*/ 283027 h 2351360"/>
              <a:gd name="connsiteX4" fmla="*/ 1552874 w 1874947"/>
              <a:gd name="connsiteY4" fmla="*/ 478289 h 2351360"/>
              <a:gd name="connsiteX5" fmla="*/ 1638599 w 1874947"/>
              <a:gd name="connsiteY5" fmla="*/ 1178377 h 2351360"/>
              <a:gd name="connsiteX6" fmla="*/ 1552874 w 1874947"/>
              <a:gd name="connsiteY6" fmla="*/ 2011814 h 2351360"/>
              <a:gd name="connsiteX7" fmla="*/ 1133774 w 1874947"/>
              <a:gd name="connsiteY7" fmla="*/ 2278514 h 2351360"/>
              <a:gd name="connsiteX8" fmla="*/ 128886 w 1874947"/>
              <a:gd name="connsiteY8" fmla="*/ 2278514 h 2351360"/>
              <a:gd name="connsiteX9" fmla="*/ 14586 w 1874947"/>
              <a:gd name="connsiteY9" fmla="*/ 1445077 h 2351360"/>
              <a:gd name="connsiteX10" fmla="*/ 14586 w 1874947"/>
              <a:gd name="connsiteY10" fmla="*/ 325889 h 2351360"/>
              <a:gd name="connsiteX11" fmla="*/ 109836 w 1874947"/>
              <a:gd name="connsiteY11" fmla="*/ 63952 h 235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4947" h="2351360">
                <a:moveTo>
                  <a:pt x="109836" y="63952"/>
                </a:moveTo>
                <a:cubicBezTo>
                  <a:pt x="272555" y="13152"/>
                  <a:pt x="703562" y="28233"/>
                  <a:pt x="990899" y="21089"/>
                </a:cubicBezTo>
                <a:cubicBezTo>
                  <a:pt x="1278236" y="13945"/>
                  <a:pt x="1711624" y="-22567"/>
                  <a:pt x="1833861" y="21089"/>
                </a:cubicBezTo>
                <a:cubicBezTo>
                  <a:pt x="1956099" y="64745"/>
                  <a:pt x="1771155" y="206827"/>
                  <a:pt x="1724324" y="283027"/>
                </a:cubicBezTo>
                <a:cubicBezTo>
                  <a:pt x="1677493" y="359227"/>
                  <a:pt x="1567162" y="329064"/>
                  <a:pt x="1552874" y="478289"/>
                </a:cubicBezTo>
                <a:cubicBezTo>
                  <a:pt x="1538587" y="627514"/>
                  <a:pt x="1638599" y="922790"/>
                  <a:pt x="1638599" y="1178377"/>
                </a:cubicBezTo>
                <a:cubicBezTo>
                  <a:pt x="1638599" y="1433964"/>
                  <a:pt x="1637012" y="1828458"/>
                  <a:pt x="1552874" y="2011814"/>
                </a:cubicBezTo>
                <a:cubicBezTo>
                  <a:pt x="1468736" y="2195170"/>
                  <a:pt x="1371105" y="2234064"/>
                  <a:pt x="1133774" y="2278514"/>
                </a:cubicBezTo>
                <a:cubicBezTo>
                  <a:pt x="896443" y="2322964"/>
                  <a:pt x="315417" y="2417420"/>
                  <a:pt x="128886" y="2278514"/>
                </a:cubicBezTo>
                <a:cubicBezTo>
                  <a:pt x="-57645" y="2139608"/>
                  <a:pt x="33636" y="1770514"/>
                  <a:pt x="14586" y="1445077"/>
                </a:cubicBezTo>
                <a:cubicBezTo>
                  <a:pt x="-4464" y="1119640"/>
                  <a:pt x="-5258" y="552108"/>
                  <a:pt x="14586" y="325889"/>
                </a:cubicBezTo>
                <a:cubicBezTo>
                  <a:pt x="34430" y="99670"/>
                  <a:pt x="-52883" y="114752"/>
                  <a:pt x="109836" y="63952"/>
                </a:cubicBezTo>
                <a:close/>
              </a:path>
            </a:pathLst>
          </a:custGeom>
          <a:solidFill>
            <a:srgbClr val="00B0F0">
              <a:alpha val="1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Freeform: Shape 6">
            <a:extLst>
              <a:ext uri="{FF2B5EF4-FFF2-40B4-BE49-F238E27FC236}">
                <a16:creationId xmlns:a16="http://schemas.microsoft.com/office/drawing/2014/main" id="{4F8C19D0-6FCD-E5E3-313F-F522A049EC5D}"/>
              </a:ext>
            </a:extLst>
          </p:cNvPr>
          <p:cNvSpPr/>
          <p:nvPr/>
        </p:nvSpPr>
        <p:spPr>
          <a:xfrm>
            <a:off x="45412" y="5570076"/>
            <a:ext cx="3336160" cy="1255534"/>
          </a:xfrm>
          <a:custGeom>
            <a:avLst/>
            <a:gdLst>
              <a:gd name="connsiteX0" fmla="*/ 1573838 w 3336160"/>
              <a:gd name="connsiteY0" fmla="*/ 11574 h 1255534"/>
              <a:gd name="connsiteX1" fmla="*/ 2269163 w 3336160"/>
              <a:gd name="connsiteY1" fmla="*/ 335424 h 1255534"/>
              <a:gd name="connsiteX2" fmla="*/ 3097838 w 3336160"/>
              <a:gd name="connsiteY2" fmla="*/ 554499 h 1255534"/>
              <a:gd name="connsiteX3" fmla="*/ 3335963 w 3336160"/>
              <a:gd name="connsiteY3" fmla="*/ 811674 h 1255534"/>
              <a:gd name="connsiteX4" fmla="*/ 3126413 w 3336160"/>
              <a:gd name="connsiteY4" fmla="*/ 1016462 h 1255534"/>
              <a:gd name="connsiteX5" fmla="*/ 2540626 w 3336160"/>
              <a:gd name="connsiteY5" fmla="*/ 1206962 h 1255534"/>
              <a:gd name="connsiteX6" fmla="*/ 1302376 w 3336160"/>
              <a:gd name="connsiteY6" fmla="*/ 1235537 h 1255534"/>
              <a:gd name="connsiteX7" fmla="*/ 126038 w 3336160"/>
              <a:gd name="connsiteY7" fmla="*/ 1206962 h 1255534"/>
              <a:gd name="connsiteX8" fmla="*/ 30788 w 3336160"/>
              <a:gd name="connsiteY8" fmla="*/ 702137 h 1255534"/>
              <a:gd name="connsiteX9" fmla="*/ 11738 w 3336160"/>
              <a:gd name="connsiteY9" fmla="*/ 202074 h 1255534"/>
              <a:gd name="connsiteX10" fmla="*/ 197476 w 3336160"/>
              <a:gd name="connsiteY10" fmla="*/ 54437 h 1255534"/>
              <a:gd name="connsiteX11" fmla="*/ 783263 w 3336160"/>
              <a:gd name="connsiteY11" fmla="*/ 68724 h 1255534"/>
              <a:gd name="connsiteX12" fmla="*/ 1573838 w 3336160"/>
              <a:gd name="connsiteY12" fmla="*/ 11574 h 125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36160" h="1255534">
                <a:moveTo>
                  <a:pt x="1573838" y="11574"/>
                </a:moveTo>
                <a:cubicBezTo>
                  <a:pt x="1821488" y="56024"/>
                  <a:pt x="2015163" y="244936"/>
                  <a:pt x="2269163" y="335424"/>
                </a:cubicBezTo>
                <a:cubicBezTo>
                  <a:pt x="2523163" y="425912"/>
                  <a:pt x="2920038" y="475124"/>
                  <a:pt x="3097838" y="554499"/>
                </a:cubicBezTo>
                <a:cubicBezTo>
                  <a:pt x="3275638" y="633874"/>
                  <a:pt x="3331200" y="734680"/>
                  <a:pt x="3335963" y="811674"/>
                </a:cubicBezTo>
                <a:cubicBezTo>
                  <a:pt x="3340726" y="888668"/>
                  <a:pt x="3258969" y="950581"/>
                  <a:pt x="3126413" y="1016462"/>
                </a:cubicBezTo>
                <a:cubicBezTo>
                  <a:pt x="2993857" y="1082343"/>
                  <a:pt x="2844632" y="1170450"/>
                  <a:pt x="2540626" y="1206962"/>
                </a:cubicBezTo>
                <a:cubicBezTo>
                  <a:pt x="2236620" y="1243474"/>
                  <a:pt x="1704807" y="1235537"/>
                  <a:pt x="1302376" y="1235537"/>
                </a:cubicBezTo>
                <a:cubicBezTo>
                  <a:pt x="899945" y="1235537"/>
                  <a:pt x="337969" y="1295862"/>
                  <a:pt x="126038" y="1206962"/>
                </a:cubicBezTo>
                <a:cubicBezTo>
                  <a:pt x="-85893" y="1118062"/>
                  <a:pt x="49838" y="869618"/>
                  <a:pt x="30788" y="702137"/>
                </a:cubicBezTo>
                <a:cubicBezTo>
                  <a:pt x="11738" y="534656"/>
                  <a:pt x="-16043" y="310024"/>
                  <a:pt x="11738" y="202074"/>
                </a:cubicBezTo>
                <a:cubicBezTo>
                  <a:pt x="39519" y="94124"/>
                  <a:pt x="68888" y="76662"/>
                  <a:pt x="197476" y="54437"/>
                </a:cubicBezTo>
                <a:cubicBezTo>
                  <a:pt x="326063" y="32212"/>
                  <a:pt x="554663" y="72693"/>
                  <a:pt x="783263" y="68724"/>
                </a:cubicBezTo>
                <a:cubicBezTo>
                  <a:pt x="1011863" y="64755"/>
                  <a:pt x="1326188" y="-32876"/>
                  <a:pt x="1573838" y="11574"/>
                </a:cubicBezTo>
                <a:close/>
              </a:path>
            </a:pathLst>
          </a:custGeom>
          <a:solidFill>
            <a:schemeClr val="bg2">
              <a:lumMod val="75000"/>
              <a:alpha val="2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BB011B3E-CE3D-22A0-CC71-A7F4E72EC970}"/>
              </a:ext>
            </a:extLst>
          </p:cNvPr>
          <p:cNvSpPr/>
          <p:nvPr/>
        </p:nvSpPr>
        <p:spPr>
          <a:xfrm>
            <a:off x="4583902" y="3605179"/>
            <a:ext cx="2527594" cy="3148020"/>
          </a:xfrm>
          <a:custGeom>
            <a:avLst/>
            <a:gdLst>
              <a:gd name="connsiteX0" fmla="*/ 1402561 w 2527594"/>
              <a:gd name="connsiteY0" fmla="*/ 34 h 3148020"/>
              <a:gd name="connsiteX1" fmla="*/ 1316836 w 2527594"/>
              <a:gd name="connsiteY1" fmla="*/ 142909 h 3148020"/>
              <a:gd name="connsiteX2" fmla="*/ 902498 w 2527594"/>
              <a:gd name="connsiteY2" fmla="*/ 152434 h 3148020"/>
              <a:gd name="connsiteX3" fmla="*/ 278611 w 2527594"/>
              <a:gd name="connsiteY3" fmla="*/ 171484 h 3148020"/>
              <a:gd name="connsiteX4" fmla="*/ 54773 w 2527594"/>
              <a:gd name="connsiteY4" fmla="*/ 638209 h 3148020"/>
              <a:gd name="connsiteX5" fmla="*/ 7148 w 2527594"/>
              <a:gd name="connsiteY5" fmla="*/ 1747871 h 3148020"/>
              <a:gd name="connsiteX6" fmla="*/ 97636 w 2527594"/>
              <a:gd name="connsiteY6" fmla="*/ 2867059 h 3148020"/>
              <a:gd name="connsiteX7" fmla="*/ 878686 w 2527594"/>
              <a:gd name="connsiteY7" fmla="*/ 3133759 h 3148020"/>
              <a:gd name="connsiteX8" fmla="*/ 2302673 w 2527594"/>
              <a:gd name="connsiteY8" fmla="*/ 3043271 h 3148020"/>
              <a:gd name="connsiteX9" fmla="*/ 2497936 w 2527594"/>
              <a:gd name="connsiteY9" fmla="*/ 2471771 h 3148020"/>
              <a:gd name="connsiteX10" fmla="*/ 2512223 w 2527594"/>
              <a:gd name="connsiteY10" fmla="*/ 1219234 h 3148020"/>
              <a:gd name="connsiteX11" fmla="*/ 2355061 w 2527594"/>
              <a:gd name="connsiteY11" fmla="*/ 533434 h 3148020"/>
              <a:gd name="connsiteX12" fmla="*/ 2021686 w 2527594"/>
              <a:gd name="connsiteY12" fmla="*/ 171484 h 3148020"/>
              <a:gd name="connsiteX13" fmla="*/ 1574011 w 2527594"/>
              <a:gd name="connsiteY13" fmla="*/ 157196 h 3148020"/>
              <a:gd name="connsiteX14" fmla="*/ 1402561 w 2527594"/>
              <a:gd name="connsiteY14" fmla="*/ 34 h 314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7594" h="3148020">
                <a:moveTo>
                  <a:pt x="1402561" y="34"/>
                </a:moveTo>
                <a:cubicBezTo>
                  <a:pt x="1359698" y="-2347"/>
                  <a:pt x="1400180" y="117509"/>
                  <a:pt x="1316836" y="142909"/>
                </a:cubicBezTo>
                <a:cubicBezTo>
                  <a:pt x="1233492" y="168309"/>
                  <a:pt x="902498" y="152434"/>
                  <a:pt x="902498" y="152434"/>
                </a:cubicBezTo>
                <a:cubicBezTo>
                  <a:pt x="729461" y="157196"/>
                  <a:pt x="419898" y="90522"/>
                  <a:pt x="278611" y="171484"/>
                </a:cubicBezTo>
                <a:cubicBezTo>
                  <a:pt x="137323" y="252447"/>
                  <a:pt x="100017" y="375478"/>
                  <a:pt x="54773" y="638209"/>
                </a:cubicBezTo>
                <a:cubicBezTo>
                  <a:pt x="9529" y="900940"/>
                  <a:pt x="4" y="1376396"/>
                  <a:pt x="7148" y="1747871"/>
                </a:cubicBezTo>
                <a:cubicBezTo>
                  <a:pt x="14292" y="2119346"/>
                  <a:pt x="-47620" y="2636078"/>
                  <a:pt x="97636" y="2867059"/>
                </a:cubicBezTo>
                <a:cubicBezTo>
                  <a:pt x="242892" y="3098040"/>
                  <a:pt x="511180" y="3104390"/>
                  <a:pt x="878686" y="3133759"/>
                </a:cubicBezTo>
                <a:cubicBezTo>
                  <a:pt x="1246192" y="3163128"/>
                  <a:pt x="2032798" y="3153602"/>
                  <a:pt x="2302673" y="3043271"/>
                </a:cubicBezTo>
                <a:cubicBezTo>
                  <a:pt x="2572548" y="2932940"/>
                  <a:pt x="2463011" y="2775777"/>
                  <a:pt x="2497936" y="2471771"/>
                </a:cubicBezTo>
                <a:cubicBezTo>
                  <a:pt x="2532861" y="2167765"/>
                  <a:pt x="2536035" y="1542290"/>
                  <a:pt x="2512223" y="1219234"/>
                </a:cubicBezTo>
                <a:cubicBezTo>
                  <a:pt x="2488411" y="896178"/>
                  <a:pt x="2436817" y="708059"/>
                  <a:pt x="2355061" y="533434"/>
                </a:cubicBezTo>
                <a:cubicBezTo>
                  <a:pt x="2273305" y="358809"/>
                  <a:pt x="2151861" y="234190"/>
                  <a:pt x="2021686" y="171484"/>
                </a:cubicBezTo>
                <a:cubicBezTo>
                  <a:pt x="1891511" y="108778"/>
                  <a:pt x="1675611" y="183390"/>
                  <a:pt x="1574011" y="157196"/>
                </a:cubicBezTo>
                <a:cubicBezTo>
                  <a:pt x="1472411" y="131002"/>
                  <a:pt x="1445424" y="2415"/>
                  <a:pt x="1402561" y="34"/>
                </a:cubicBezTo>
                <a:close/>
              </a:path>
            </a:pathLst>
          </a:custGeom>
          <a:solidFill>
            <a:srgbClr val="FF0000">
              <a:alpha val="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Freeform: Shape 11">
            <a:extLst>
              <a:ext uri="{FF2B5EF4-FFF2-40B4-BE49-F238E27FC236}">
                <a16:creationId xmlns:a16="http://schemas.microsoft.com/office/drawing/2014/main" id="{892C4553-8C7D-FFCA-E67E-F4E534E111C8}"/>
              </a:ext>
            </a:extLst>
          </p:cNvPr>
          <p:cNvSpPr/>
          <p:nvPr/>
        </p:nvSpPr>
        <p:spPr>
          <a:xfrm>
            <a:off x="1867481" y="3378995"/>
            <a:ext cx="2896931" cy="2517879"/>
          </a:xfrm>
          <a:custGeom>
            <a:avLst/>
            <a:gdLst>
              <a:gd name="connsiteX0" fmla="*/ 2890257 w 2896931"/>
              <a:gd name="connsiteY0" fmla="*/ 169068 h 2517879"/>
              <a:gd name="connsiteX1" fmla="*/ 2499732 w 2896931"/>
              <a:gd name="connsiteY1" fmla="*/ 188118 h 2517879"/>
              <a:gd name="connsiteX2" fmla="*/ 970969 w 2896931"/>
              <a:gd name="connsiteY2" fmla="*/ 30955 h 2517879"/>
              <a:gd name="connsiteX3" fmla="*/ 332794 w 2896931"/>
              <a:gd name="connsiteY3" fmla="*/ 59530 h 2517879"/>
              <a:gd name="connsiteX4" fmla="*/ 42282 w 2896931"/>
              <a:gd name="connsiteY4" fmla="*/ 621505 h 2517879"/>
              <a:gd name="connsiteX5" fmla="*/ 32757 w 2896931"/>
              <a:gd name="connsiteY5" fmla="*/ 1835943 h 2517879"/>
              <a:gd name="connsiteX6" fmla="*/ 337557 w 2896931"/>
              <a:gd name="connsiteY6" fmla="*/ 2388393 h 2517879"/>
              <a:gd name="connsiteX7" fmla="*/ 1466269 w 2896931"/>
              <a:gd name="connsiteY7" fmla="*/ 2516980 h 2517879"/>
              <a:gd name="connsiteX8" fmla="*/ 2447344 w 2896931"/>
              <a:gd name="connsiteY8" fmla="*/ 2426493 h 2517879"/>
              <a:gd name="connsiteX9" fmla="*/ 2661657 w 2896931"/>
              <a:gd name="connsiteY9" fmla="*/ 2097880 h 2517879"/>
              <a:gd name="connsiteX10" fmla="*/ 2628319 w 2896931"/>
              <a:gd name="connsiteY10" fmla="*/ 997743 h 2517879"/>
              <a:gd name="connsiteX11" fmla="*/ 2737857 w 2896931"/>
              <a:gd name="connsiteY11" fmla="*/ 345280 h 2517879"/>
              <a:gd name="connsiteX12" fmla="*/ 2890257 w 2896931"/>
              <a:gd name="connsiteY12" fmla="*/ 169068 h 251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6931" h="2517879">
                <a:moveTo>
                  <a:pt x="2890257" y="169068"/>
                </a:moveTo>
                <a:cubicBezTo>
                  <a:pt x="2850569" y="142874"/>
                  <a:pt x="2819613" y="211137"/>
                  <a:pt x="2499732" y="188118"/>
                </a:cubicBezTo>
                <a:cubicBezTo>
                  <a:pt x="2179851" y="165099"/>
                  <a:pt x="1332125" y="52386"/>
                  <a:pt x="970969" y="30955"/>
                </a:cubicBezTo>
                <a:cubicBezTo>
                  <a:pt x="609813" y="9524"/>
                  <a:pt x="487575" y="-38895"/>
                  <a:pt x="332794" y="59530"/>
                </a:cubicBezTo>
                <a:cubicBezTo>
                  <a:pt x="178013" y="157955"/>
                  <a:pt x="92288" y="325436"/>
                  <a:pt x="42282" y="621505"/>
                </a:cubicBezTo>
                <a:cubicBezTo>
                  <a:pt x="-7724" y="917574"/>
                  <a:pt x="-16456" y="1541462"/>
                  <a:pt x="32757" y="1835943"/>
                </a:cubicBezTo>
                <a:cubicBezTo>
                  <a:pt x="81970" y="2130424"/>
                  <a:pt x="98638" y="2274887"/>
                  <a:pt x="337557" y="2388393"/>
                </a:cubicBezTo>
                <a:cubicBezTo>
                  <a:pt x="576476" y="2501899"/>
                  <a:pt x="1114638" y="2510630"/>
                  <a:pt x="1466269" y="2516980"/>
                </a:cubicBezTo>
                <a:cubicBezTo>
                  <a:pt x="1817900" y="2523330"/>
                  <a:pt x="2248113" y="2496343"/>
                  <a:pt x="2447344" y="2426493"/>
                </a:cubicBezTo>
                <a:cubicBezTo>
                  <a:pt x="2646575" y="2356643"/>
                  <a:pt x="2631495" y="2336005"/>
                  <a:pt x="2661657" y="2097880"/>
                </a:cubicBezTo>
                <a:cubicBezTo>
                  <a:pt x="2691819" y="1859755"/>
                  <a:pt x="2615619" y="1289843"/>
                  <a:pt x="2628319" y="997743"/>
                </a:cubicBezTo>
                <a:cubicBezTo>
                  <a:pt x="2641019" y="705643"/>
                  <a:pt x="2694201" y="480217"/>
                  <a:pt x="2737857" y="345280"/>
                </a:cubicBezTo>
                <a:cubicBezTo>
                  <a:pt x="2781513" y="210343"/>
                  <a:pt x="2929945" y="195262"/>
                  <a:pt x="2890257" y="169068"/>
                </a:cubicBezTo>
                <a:close/>
              </a:path>
            </a:pathLst>
          </a:custGeom>
          <a:solidFill>
            <a:srgbClr val="7030A0">
              <a:alpha val="1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3EE0B74A-6597-B5D3-5FC3-60B4B1383C2E}"/>
              </a:ext>
            </a:extLst>
          </p:cNvPr>
          <p:cNvPicPr>
            <a:picLocks noChangeAspect="1"/>
          </p:cNvPicPr>
          <p:nvPr/>
        </p:nvPicPr>
        <p:blipFill rotWithShape="1">
          <a:blip r:embed="rId2"/>
          <a:srcRect l="14953" t="24249" r="11133" b="7270"/>
          <a:stretch/>
        </p:blipFill>
        <p:spPr>
          <a:xfrm>
            <a:off x="5167232" y="2746420"/>
            <a:ext cx="1857535" cy="801710"/>
          </a:xfrm>
          <a:prstGeom prst="rect">
            <a:avLst/>
          </a:prstGeom>
        </p:spPr>
      </p:pic>
      <p:sp>
        <p:nvSpPr>
          <p:cNvPr id="14" name="Freeform: Shape 13">
            <a:extLst>
              <a:ext uri="{FF2B5EF4-FFF2-40B4-BE49-F238E27FC236}">
                <a16:creationId xmlns:a16="http://schemas.microsoft.com/office/drawing/2014/main" id="{00948317-76CA-386A-173C-11BCEC777827}"/>
              </a:ext>
            </a:extLst>
          </p:cNvPr>
          <p:cNvSpPr/>
          <p:nvPr/>
        </p:nvSpPr>
        <p:spPr>
          <a:xfrm>
            <a:off x="2647183" y="68881"/>
            <a:ext cx="4264547" cy="3340968"/>
          </a:xfrm>
          <a:custGeom>
            <a:avLst/>
            <a:gdLst>
              <a:gd name="connsiteX0" fmla="*/ 2980731 w 4264547"/>
              <a:gd name="connsiteY0" fmla="*/ 2864819 h 3340968"/>
              <a:gd name="connsiteX1" fmla="*/ 2986174 w 4264547"/>
              <a:gd name="connsiteY1" fmla="*/ 2668876 h 3340968"/>
              <a:gd name="connsiteX2" fmla="*/ 3345403 w 4264547"/>
              <a:gd name="connsiteY2" fmla="*/ 2619890 h 3340968"/>
              <a:gd name="connsiteX3" fmla="*/ 3900574 w 4264547"/>
              <a:gd name="connsiteY3" fmla="*/ 2587233 h 3340968"/>
              <a:gd name="connsiteX4" fmla="*/ 4063860 w 4264547"/>
              <a:gd name="connsiteY4" fmla="*/ 2151805 h 3340968"/>
              <a:gd name="connsiteX5" fmla="*/ 4194488 w 4264547"/>
              <a:gd name="connsiteY5" fmla="*/ 1286390 h 3340968"/>
              <a:gd name="connsiteX6" fmla="*/ 4134617 w 4264547"/>
              <a:gd name="connsiteY6" fmla="*/ 197819 h 3340968"/>
              <a:gd name="connsiteX7" fmla="*/ 2730360 w 4264547"/>
              <a:gd name="connsiteY7" fmla="*/ 88962 h 3340968"/>
              <a:gd name="connsiteX8" fmla="*/ 1162817 w 4264547"/>
              <a:gd name="connsiteY8" fmla="*/ 72633 h 3340968"/>
              <a:gd name="connsiteX9" fmla="*/ 384488 w 4264547"/>
              <a:gd name="connsiteY9" fmla="*/ 12762 h 3340968"/>
              <a:gd name="connsiteX10" fmla="*/ 52474 w 4264547"/>
              <a:gd name="connsiteY10" fmla="*/ 350219 h 3340968"/>
              <a:gd name="connsiteX11" fmla="*/ 19817 w 4264547"/>
              <a:gd name="connsiteY11" fmla="*/ 1661948 h 3340968"/>
              <a:gd name="connsiteX12" fmla="*/ 106903 w 4264547"/>
              <a:gd name="connsiteY12" fmla="*/ 3093419 h 3340968"/>
              <a:gd name="connsiteX13" fmla="*/ 1086617 w 4264547"/>
              <a:gd name="connsiteY13" fmla="*/ 3267590 h 3340968"/>
              <a:gd name="connsiteX14" fmla="*/ 2251388 w 4264547"/>
              <a:gd name="connsiteY14" fmla="*/ 3305690 h 3340968"/>
              <a:gd name="connsiteX15" fmla="*/ 2708588 w 4264547"/>
              <a:gd name="connsiteY15" fmla="*/ 2766848 h 3340968"/>
              <a:gd name="connsiteX16" fmla="*/ 2980731 w 4264547"/>
              <a:gd name="connsiteY16" fmla="*/ 2864819 h 334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4547" h="3340968">
                <a:moveTo>
                  <a:pt x="2980731" y="2864819"/>
                </a:moveTo>
                <a:cubicBezTo>
                  <a:pt x="3026995" y="2848490"/>
                  <a:pt x="2925395" y="2709697"/>
                  <a:pt x="2986174" y="2668876"/>
                </a:cubicBezTo>
                <a:cubicBezTo>
                  <a:pt x="3046953" y="2628054"/>
                  <a:pt x="3193003" y="2633497"/>
                  <a:pt x="3345403" y="2619890"/>
                </a:cubicBezTo>
                <a:cubicBezTo>
                  <a:pt x="3497803" y="2606283"/>
                  <a:pt x="3780831" y="2665247"/>
                  <a:pt x="3900574" y="2587233"/>
                </a:cubicBezTo>
                <a:cubicBezTo>
                  <a:pt x="4020317" y="2509219"/>
                  <a:pt x="4014874" y="2368612"/>
                  <a:pt x="4063860" y="2151805"/>
                </a:cubicBezTo>
                <a:cubicBezTo>
                  <a:pt x="4112846" y="1934998"/>
                  <a:pt x="4182695" y="1612054"/>
                  <a:pt x="4194488" y="1286390"/>
                </a:cubicBezTo>
                <a:cubicBezTo>
                  <a:pt x="4206281" y="960726"/>
                  <a:pt x="4378638" y="397390"/>
                  <a:pt x="4134617" y="197819"/>
                </a:cubicBezTo>
                <a:cubicBezTo>
                  <a:pt x="3890596" y="-1752"/>
                  <a:pt x="3225660" y="109826"/>
                  <a:pt x="2730360" y="88962"/>
                </a:cubicBezTo>
                <a:cubicBezTo>
                  <a:pt x="2235060" y="68098"/>
                  <a:pt x="1553796" y="85333"/>
                  <a:pt x="1162817" y="72633"/>
                </a:cubicBezTo>
                <a:cubicBezTo>
                  <a:pt x="771838" y="59933"/>
                  <a:pt x="569545" y="-33502"/>
                  <a:pt x="384488" y="12762"/>
                </a:cubicBezTo>
                <a:cubicBezTo>
                  <a:pt x="199431" y="59026"/>
                  <a:pt x="113252" y="75355"/>
                  <a:pt x="52474" y="350219"/>
                </a:cubicBezTo>
                <a:cubicBezTo>
                  <a:pt x="-8305" y="625083"/>
                  <a:pt x="10745" y="1204748"/>
                  <a:pt x="19817" y="1661948"/>
                </a:cubicBezTo>
                <a:cubicBezTo>
                  <a:pt x="28889" y="2119148"/>
                  <a:pt x="-70897" y="2825812"/>
                  <a:pt x="106903" y="3093419"/>
                </a:cubicBezTo>
                <a:cubicBezTo>
                  <a:pt x="284703" y="3361026"/>
                  <a:pt x="729203" y="3232212"/>
                  <a:pt x="1086617" y="3267590"/>
                </a:cubicBezTo>
                <a:cubicBezTo>
                  <a:pt x="1444031" y="3302968"/>
                  <a:pt x="1981060" y="3389147"/>
                  <a:pt x="2251388" y="3305690"/>
                </a:cubicBezTo>
                <a:cubicBezTo>
                  <a:pt x="2521716" y="3222233"/>
                  <a:pt x="2589752" y="2839419"/>
                  <a:pt x="2708588" y="2766848"/>
                </a:cubicBezTo>
                <a:cubicBezTo>
                  <a:pt x="2827424" y="2694277"/>
                  <a:pt x="2934467" y="2881148"/>
                  <a:pt x="2980731" y="2864819"/>
                </a:cubicBezTo>
                <a:close/>
              </a:path>
            </a:pathLst>
          </a:custGeom>
          <a:solidFill>
            <a:schemeClr val="accent2">
              <a:lumMod val="20000"/>
              <a:lumOff val="80000"/>
              <a:alpha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9D7B4E7F-4CB8-AEB5-F80B-4F1B51E371B0}"/>
              </a:ext>
            </a:extLst>
          </p:cNvPr>
          <p:cNvSpPr/>
          <p:nvPr/>
        </p:nvSpPr>
        <p:spPr>
          <a:xfrm>
            <a:off x="6910135" y="3921719"/>
            <a:ext cx="5136295" cy="2891977"/>
          </a:xfrm>
          <a:custGeom>
            <a:avLst/>
            <a:gdLst>
              <a:gd name="connsiteX0" fmla="*/ 164433 w 5136295"/>
              <a:gd name="connsiteY0" fmla="*/ 165007 h 2891977"/>
              <a:gd name="connsiteX1" fmla="*/ 376991 w 5136295"/>
              <a:gd name="connsiteY1" fmla="*/ 325428 h 2891977"/>
              <a:gd name="connsiteX2" fmla="*/ 669760 w 5136295"/>
              <a:gd name="connsiteY2" fmla="*/ 337460 h 2891977"/>
              <a:gd name="connsiteX3" fmla="*/ 1487907 w 5136295"/>
              <a:gd name="connsiteY3" fmla="*/ 281313 h 2891977"/>
              <a:gd name="connsiteX4" fmla="*/ 2470486 w 5136295"/>
              <a:gd name="connsiteY4" fmla="*/ 333449 h 2891977"/>
              <a:gd name="connsiteX5" fmla="*/ 3625518 w 5136295"/>
              <a:gd name="connsiteY5" fmla="*/ 337460 h 2891977"/>
              <a:gd name="connsiteX6" fmla="*/ 4523876 w 5136295"/>
              <a:gd name="connsiteY6" fmla="*/ 437723 h 2891977"/>
              <a:gd name="connsiteX7" fmla="*/ 4948991 w 5136295"/>
              <a:gd name="connsiteY7" fmla="*/ 991176 h 2891977"/>
              <a:gd name="connsiteX8" fmla="*/ 5093370 w 5136295"/>
              <a:gd name="connsiteY8" fmla="*/ 1905576 h 2891977"/>
              <a:gd name="connsiteX9" fmla="*/ 5029202 w 5136295"/>
              <a:gd name="connsiteY9" fmla="*/ 2599397 h 2891977"/>
              <a:gd name="connsiteX10" fmla="*/ 3986465 w 5136295"/>
              <a:gd name="connsiteY10" fmla="*/ 2619449 h 2891977"/>
              <a:gd name="connsiteX11" fmla="*/ 3068054 w 5136295"/>
              <a:gd name="connsiteY11" fmla="*/ 2775860 h 2891977"/>
              <a:gd name="connsiteX12" fmla="*/ 1985212 w 5136295"/>
              <a:gd name="connsiteY12" fmla="*/ 2876123 h 2891977"/>
              <a:gd name="connsiteX13" fmla="*/ 689812 w 5136295"/>
              <a:gd name="connsiteY13" fmla="*/ 2868102 h 2891977"/>
              <a:gd name="connsiteX14" fmla="*/ 336886 w 5136295"/>
              <a:gd name="connsiteY14" fmla="*/ 2651534 h 2891977"/>
              <a:gd name="connsiteX15" fmla="*/ 288760 w 5136295"/>
              <a:gd name="connsiteY15" fmla="*/ 1969744 h 2891977"/>
              <a:gd name="connsiteX16" fmla="*/ 368970 w 5136295"/>
              <a:gd name="connsiteY16" fmla="*/ 939039 h 2891977"/>
              <a:gd name="connsiteX17" fmla="*/ 188497 w 5136295"/>
              <a:gd name="connsiteY17" fmla="*/ 381576 h 2891977"/>
              <a:gd name="connsiteX18" fmla="*/ 2 w 5136295"/>
              <a:gd name="connsiteY18" fmla="*/ 4586 h 2891977"/>
              <a:gd name="connsiteX19" fmla="*/ 164433 w 5136295"/>
              <a:gd name="connsiteY19" fmla="*/ 165007 h 289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36295" h="2891977">
                <a:moveTo>
                  <a:pt x="164433" y="165007"/>
                </a:moveTo>
                <a:cubicBezTo>
                  <a:pt x="227265" y="218481"/>
                  <a:pt x="292770" y="296686"/>
                  <a:pt x="376991" y="325428"/>
                </a:cubicBezTo>
                <a:cubicBezTo>
                  <a:pt x="461212" y="354170"/>
                  <a:pt x="484607" y="344813"/>
                  <a:pt x="669760" y="337460"/>
                </a:cubicBezTo>
                <a:cubicBezTo>
                  <a:pt x="854913" y="330108"/>
                  <a:pt x="1187786" y="281982"/>
                  <a:pt x="1487907" y="281313"/>
                </a:cubicBezTo>
                <a:cubicBezTo>
                  <a:pt x="1788028" y="280645"/>
                  <a:pt x="2114218" y="324091"/>
                  <a:pt x="2470486" y="333449"/>
                </a:cubicBezTo>
                <a:cubicBezTo>
                  <a:pt x="2826754" y="342807"/>
                  <a:pt x="3283286" y="320081"/>
                  <a:pt x="3625518" y="337460"/>
                </a:cubicBezTo>
                <a:cubicBezTo>
                  <a:pt x="3967750" y="354839"/>
                  <a:pt x="4303297" y="328770"/>
                  <a:pt x="4523876" y="437723"/>
                </a:cubicBezTo>
                <a:cubicBezTo>
                  <a:pt x="4744455" y="546676"/>
                  <a:pt x="4854075" y="746534"/>
                  <a:pt x="4948991" y="991176"/>
                </a:cubicBezTo>
                <a:cubicBezTo>
                  <a:pt x="5043907" y="1235818"/>
                  <a:pt x="5080001" y="1637539"/>
                  <a:pt x="5093370" y="1905576"/>
                </a:cubicBezTo>
                <a:cubicBezTo>
                  <a:pt x="5106739" y="2173613"/>
                  <a:pt x="5213686" y="2480418"/>
                  <a:pt x="5029202" y="2599397"/>
                </a:cubicBezTo>
                <a:cubicBezTo>
                  <a:pt x="4844718" y="2718376"/>
                  <a:pt x="4313323" y="2590039"/>
                  <a:pt x="3986465" y="2619449"/>
                </a:cubicBezTo>
                <a:cubicBezTo>
                  <a:pt x="3659607" y="2648859"/>
                  <a:pt x="3401596" y="2733081"/>
                  <a:pt x="3068054" y="2775860"/>
                </a:cubicBezTo>
                <a:cubicBezTo>
                  <a:pt x="2734512" y="2818639"/>
                  <a:pt x="2381586" y="2860749"/>
                  <a:pt x="1985212" y="2876123"/>
                </a:cubicBezTo>
                <a:cubicBezTo>
                  <a:pt x="1588838" y="2891497"/>
                  <a:pt x="964533" y="2905533"/>
                  <a:pt x="689812" y="2868102"/>
                </a:cubicBezTo>
                <a:cubicBezTo>
                  <a:pt x="415091" y="2830671"/>
                  <a:pt x="403728" y="2801260"/>
                  <a:pt x="336886" y="2651534"/>
                </a:cubicBezTo>
                <a:cubicBezTo>
                  <a:pt x="270044" y="2501808"/>
                  <a:pt x="283413" y="2255160"/>
                  <a:pt x="288760" y="1969744"/>
                </a:cubicBezTo>
                <a:cubicBezTo>
                  <a:pt x="294107" y="1684328"/>
                  <a:pt x="385680" y="1203733"/>
                  <a:pt x="368970" y="939039"/>
                </a:cubicBezTo>
                <a:cubicBezTo>
                  <a:pt x="352260" y="674345"/>
                  <a:pt x="249992" y="537318"/>
                  <a:pt x="188497" y="381576"/>
                </a:cubicBezTo>
                <a:cubicBezTo>
                  <a:pt x="127002" y="225834"/>
                  <a:pt x="-666" y="36002"/>
                  <a:pt x="2" y="4586"/>
                </a:cubicBezTo>
                <a:cubicBezTo>
                  <a:pt x="670" y="-26830"/>
                  <a:pt x="101601" y="111533"/>
                  <a:pt x="164433" y="165007"/>
                </a:cubicBezTo>
                <a:close/>
              </a:path>
            </a:pathLst>
          </a:custGeom>
          <a:solidFill>
            <a:schemeClr val="accent6">
              <a:lumMod val="20000"/>
              <a:lumOff val="80000"/>
              <a:alpha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Freeform: Shape 16">
            <a:extLst>
              <a:ext uri="{FF2B5EF4-FFF2-40B4-BE49-F238E27FC236}">
                <a16:creationId xmlns:a16="http://schemas.microsoft.com/office/drawing/2014/main" id="{FFBE130B-AFC8-56BD-7C27-788A8E868DC1}"/>
              </a:ext>
            </a:extLst>
          </p:cNvPr>
          <p:cNvSpPr/>
          <p:nvPr/>
        </p:nvSpPr>
        <p:spPr>
          <a:xfrm>
            <a:off x="6637416" y="104504"/>
            <a:ext cx="5504969" cy="4108260"/>
          </a:xfrm>
          <a:custGeom>
            <a:avLst/>
            <a:gdLst>
              <a:gd name="connsiteX0" fmla="*/ 5 w 5504969"/>
              <a:gd name="connsiteY0" fmla="*/ 2682812 h 4108260"/>
              <a:gd name="connsiteX1" fmla="*/ 332879 w 5504969"/>
              <a:gd name="connsiteY1" fmla="*/ 1760391 h 4108260"/>
              <a:gd name="connsiteX2" fmla="*/ 497310 w 5504969"/>
              <a:gd name="connsiteY2" fmla="*/ 292538 h 4108260"/>
              <a:gd name="connsiteX3" fmla="*/ 1704479 w 5504969"/>
              <a:gd name="connsiteY3" fmla="*/ 3780 h 4108260"/>
              <a:gd name="connsiteX4" fmla="*/ 4046626 w 5504969"/>
              <a:gd name="connsiteY4" fmla="*/ 176233 h 4108260"/>
              <a:gd name="connsiteX5" fmla="*/ 4977068 w 5504969"/>
              <a:gd name="connsiteY5" fmla="*/ 825938 h 4108260"/>
              <a:gd name="connsiteX6" fmla="*/ 5438279 w 5504969"/>
              <a:gd name="connsiteY6" fmla="*/ 1283138 h 4108260"/>
              <a:gd name="connsiteX7" fmla="*/ 5486405 w 5504969"/>
              <a:gd name="connsiteY7" fmla="*/ 2117328 h 4108260"/>
              <a:gd name="connsiteX8" fmla="*/ 5486405 w 5504969"/>
              <a:gd name="connsiteY8" fmla="*/ 3424759 h 4108260"/>
              <a:gd name="connsiteX9" fmla="*/ 5474373 w 5504969"/>
              <a:gd name="connsiteY9" fmla="*/ 3990243 h 4108260"/>
              <a:gd name="connsiteX10" fmla="*/ 5113426 w 5504969"/>
              <a:gd name="connsiteY10" fmla="*/ 4098528 h 4108260"/>
              <a:gd name="connsiteX11" fmla="*/ 4415595 w 5504969"/>
              <a:gd name="connsiteY11" fmla="*/ 4042380 h 4108260"/>
              <a:gd name="connsiteX12" fmla="*/ 3577395 w 5504969"/>
              <a:gd name="connsiteY12" fmla="*/ 4098528 h 4108260"/>
              <a:gd name="connsiteX13" fmla="*/ 2414342 w 5504969"/>
              <a:gd name="connsiteY13" fmla="*/ 4026338 h 4108260"/>
              <a:gd name="connsiteX14" fmla="*/ 1215195 w 5504969"/>
              <a:gd name="connsiteY14" fmla="*/ 4030349 h 4108260"/>
              <a:gd name="connsiteX15" fmla="*/ 721900 w 5504969"/>
              <a:gd name="connsiteY15" fmla="*/ 4102538 h 4108260"/>
              <a:gd name="connsiteX16" fmla="*/ 505331 w 5504969"/>
              <a:gd name="connsiteY16" fmla="*/ 3857896 h 4108260"/>
              <a:gd name="connsiteX17" fmla="*/ 589552 w 5504969"/>
              <a:gd name="connsiteY17" fmla="*/ 3244285 h 4108260"/>
              <a:gd name="connsiteX18" fmla="*/ 513352 w 5504969"/>
              <a:gd name="connsiteY18" fmla="*/ 2791096 h 4108260"/>
              <a:gd name="connsiteX19" fmla="*/ 340900 w 5504969"/>
              <a:gd name="connsiteY19" fmla="*/ 2562496 h 4108260"/>
              <a:gd name="connsiteX20" fmla="*/ 5 w 5504969"/>
              <a:gd name="connsiteY20" fmla="*/ 2682812 h 410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04969" h="4108260">
                <a:moveTo>
                  <a:pt x="5" y="2682812"/>
                </a:moveTo>
                <a:cubicBezTo>
                  <a:pt x="-1332" y="2549128"/>
                  <a:pt x="249995" y="2158770"/>
                  <a:pt x="332879" y="1760391"/>
                </a:cubicBezTo>
                <a:cubicBezTo>
                  <a:pt x="415763" y="1362012"/>
                  <a:pt x="268710" y="585306"/>
                  <a:pt x="497310" y="292538"/>
                </a:cubicBezTo>
                <a:cubicBezTo>
                  <a:pt x="725910" y="-230"/>
                  <a:pt x="1112926" y="23164"/>
                  <a:pt x="1704479" y="3780"/>
                </a:cubicBezTo>
                <a:cubicBezTo>
                  <a:pt x="2296032" y="-15604"/>
                  <a:pt x="3501195" y="39207"/>
                  <a:pt x="4046626" y="176233"/>
                </a:cubicBezTo>
                <a:cubicBezTo>
                  <a:pt x="4592057" y="313259"/>
                  <a:pt x="4745126" y="641454"/>
                  <a:pt x="4977068" y="825938"/>
                </a:cubicBezTo>
                <a:cubicBezTo>
                  <a:pt x="5209010" y="1010422"/>
                  <a:pt x="5353390" y="1067906"/>
                  <a:pt x="5438279" y="1283138"/>
                </a:cubicBezTo>
                <a:cubicBezTo>
                  <a:pt x="5523169" y="1498370"/>
                  <a:pt x="5478384" y="1760391"/>
                  <a:pt x="5486405" y="2117328"/>
                </a:cubicBezTo>
                <a:cubicBezTo>
                  <a:pt x="5494426" y="2474265"/>
                  <a:pt x="5488410" y="3112607"/>
                  <a:pt x="5486405" y="3424759"/>
                </a:cubicBezTo>
                <a:cubicBezTo>
                  <a:pt x="5484400" y="3736911"/>
                  <a:pt x="5536536" y="3877948"/>
                  <a:pt x="5474373" y="3990243"/>
                </a:cubicBezTo>
                <a:cubicBezTo>
                  <a:pt x="5412210" y="4102538"/>
                  <a:pt x="5289889" y="4089839"/>
                  <a:pt x="5113426" y="4098528"/>
                </a:cubicBezTo>
                <a:cubicBezTo>
                  <a:pt x="4936963" y="4107217"/>
                  <a:pt x="4671600" y="4042380"/>
                  <a:pt x="4415595" y="4042380"/>
                </a:cubicBezTo>
                <a:cubicBezTo>
                  <a:pt x="4159590" y="4042380"/>
                  <a:pt x="3910937" y="4101202"/>
                  <a:pt x="3577395" y="4098528"/>
                </a:cubicBezTo>
                <a:cubicBezTo>
                  <a:pt x="3243853" y="4095854"/>
                  <a:pt x="2808042" y="4037701"/>
                  <a:pt x="2414342" y="4026338"/>
                </a:cubicBezTo>
                <a:cubicBezTo>
                  <a:pt x="2020642" y="4014975"/>
                  <a:pt x="1497269" y="4017649"/>
                  <a:pt x="1215195" y="4030349"/>
                </a:cubicBezTo>
                <a:cubicBezTo>
                  <a:pt x="933121" y="4043049"/>
                  <a:pt x="840211" y="4131280"/>
                  <a:pt x="721900" y="4102538"/>
                </a:cubicBezTo>
                <a:cubicBezTo>
                  <a:pt x="603589" y="4073796"/>
                  <a:pt x="527389" y="4000938"/>
                  <a:pt x="505331" y="3857896"/>
                </a:cubicBezTo>
                <a:cubicBezTo>
                  <a:pt x="483273" y="3714854"/>
                  <a:pt x="588215" y="3422085"/>
                  <a:pt x="589552" y="3244285"/>
                </a:cubicBezTo>
                <a:cubicBezTo>
                  <a:pt x="590889" y="3066485"/>
                  <a:pt x="554794" y="2904727"/>
                  <a:pt x="513352" y="2791096"/>
                </a:cubicBezTo>
                <a:cubicBezTo>
                  <a:pt x="471910" y="2677465"/>
                  <a:pt x="421779" y="2579875"/>
                  <a:pt x="340900" y="2562496"/>
                </a:cubicBezTo>
                <a:cubicBezTo>
                  <a:pt x="260021" y="2545117"/>
                  <a:pt x="1342" y="2816496"/>
                  <a:pt x="5" y="2682812"/>
                </a:cubicBezTo>
                <a:close/>
              </a:path>
            </a:pathLst>
          </a:custGeom>
          <a:solidFill>
            <a:schemeClr val="accent5">
              <a:lumMod val="20000"/>
              <a:lumOff val="80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1D1B794F-D741-C301-71B8-8B994F225B96}"/>
              </a:ext>
            </a:extLst>
          </p:cNvPr>
          <p:cNvSpPr txBox="1"/>
          <p:nvPr/>
        </p:nvSpPr>
        <p:spPr>
          <a:xfrm>
            <a:off x="7166114" y="734540"/>
            <a:ext cx="4260142" cy="584775"/>
          </a:xfrm>
          <a:prstGeom prst="rect">
            <a:avLst/>
          </a:prstGeom>
          <a:noFill/>
        </p:spPr>
        <p:txBody>
          <a:bodyPr wrap="square" rtlCol="0">
            <a:spAutoFit/>
          </a:bodyPr>
          <a:lstStyle/>
          <a:p>
            <a:r>
              <a:rPr lang="en-GB" sz="800" dirty="0"/>
              <a:t>This option is the most flexible, but also the most difficult to get up and running. Here we design everything ourselves from the ground up and simply host the API and Kubernetes cluster in Azure.</a:t>
            </a:r>
          </a:p>
          <a:p>
            <a:pPr marL="171450" indent="-171450">
              <a:buFontTx/>
              <a:buChar char="-"/>
            </a:pPr>
            <a:r>
              <a:rPr lang="en-GB" sz="800" dirty="0"/>
              <a:t>A common workflow can be seen below:</a:t>
            </a:r>
          </a:p>
          <a:p>
            <a:pPr marL="171450" indent="-171450">
              <a:buFontTx/>
              <a:buChar char="-"/>
            </a:pPr>
            <a:endParaRPr lang="en-GB" sz="800" dirty="0"/>
          </a:p>
        </p:txBody>
      </p:sp>
      <p:pic>
        <p:nvPicPr>
          <p:cNvPr id="22" name="Picture 2" descr="3 Things You Should Know About Azure Synapse Dedicated SQL Pools">
            <a:extLst>
              <a:ext uri="{FF2B5EF4-FFF2-40B4-BE49-F238E27FC236}">
                <a16:creationId xmlns:a16="http://schemas.microsoft.com/office/drawing/2014/main" id="{762C491F-2A66-9147-3AFD-78EF417C46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714" r="29918" b="25355"/>
          <a:stretch/>
        </p:blipFill>
        <p:spPr bwMode="auto">
          <a:xfrm>
            <a:off x="4740432" y="3848329"/>
            <a:ext cx="549874" cy="42301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6AD4C-A833-4AAD-FA2E-5C66FA5CFAE4}"/>
              </a:ext>
            </a:extLst>
          </p:cNvPr>
          <p:cNvSpPr txBox="1"/>
          <p:nvPr/>
        </p:nvSpPr>
        <p:spPr>
          <a:xfrm>
            <a:off x="5235261" y="3834699"/>
            <a:ext cx="1311478" cy="430887"/>
          </a:xfrm>
          <a:prstGeom prst="rect">
            <a:avLst/>
          </a:prstGeom>
          <a:noFill/>
        </p:spPr>
        <p:txBody>
          <a:bodyPr wrap="square" rtlCol="0">
            <a:spAutoFit/>
          </a:bodyPr>
          <a:lstStyle/>
          <a:p>
            <a:r>
              <a:rPr lang="en-GB" sz="1100" b="1" dirty="0"/>
              <a:t>Deployment in Azure Synapse</a:t>
            </a:r>
          </a:p>
        </p:txBody>
      </p:sp>
      <p:sp>
        <p:nvSpPr>
          <p:cNvPr id="24" name="TextBox 23">
            <a:extLst>
              <a:ext uri="{FF2B5EF4-FFF2-40B4-BE49-F238E27FC236}">
                <a16:creationId xmlns:a16="http://schemas.microsoft.com/office/drawing/2014/main" id="{12382C6A-4F8E-54BB-0BC0-2A0F5279E124}"/>
              </a:ext>
            </a:extLst>
          </p:cNvPr>
          <p:cNvSpPr txBox="1"/>
          <p:nvPr/>
        </p:nvSpPr>
        <p:spPr>
          <a:xfrm>
            <a:off x="7809090" y="4276115"/>
            <a:ext cx="1857534" cy="261610"/>
          </a:xfrm>
          <a:prstGeom prst="rect">
            <a:avLst/>
          </a:prstGeom>
          <a:noFill/>
        </p:spPr>
        <p:txBody>
          <a:bodyPr wrap="square" rtlCol="0">
            <a:spAutoFit/>
          </a:bodyPr>
          <a:lstStyle/>
          <a:p>
            <a:r>
              <a:rPr lang="en-GB" sz="1100" b="1" dirty="0"/>
              <a:t>Azure Managed Endpoints</a:t>
            </a:r>
          </a:p>
        </p:txBody>
      </p:sp>
      <p:sp>
        <p:nvSpPr>
          <p:cNvPr id="25" name="TextBox 24">
            <a:extLst>
              <a:ext uri="{FF2B5EF4-FFF2-40B4-BE49-F238E27FC236}">
                <a16:creationId xmlns:a16="http://schemas.microsoft.com/office/drawing/2014/main" id="{E892C928-0DE1-F55B-986B-25912196E2B8}"/>
              </a:ext>
            </a:extLst>
          </p:cNvPr>
          <p:cNvSpPr txBox="1"/>
          <p:nvPr/>
        </p:nvSpPr>
        <p:spPr>
          <a:xfrm>
            <a:off x="7858543" y="259382"/>
            <a:ext cx="1311478" cy="430887"/>
          </a:xfrm>
          <a:prstGeom prst="rect">
            <a:avLst/>
          </a:prstGeom>
          <a:noFill/>
        </p:spPr>
        <p:txBody>
          <a:bodyPr wrap="square" rtlCol="0">
            <a:spAutoFit/>
          </a:bodyPr>
          <a:lstStyle/>
          <a:p>
            <a:r>
              <a:rPr lang="en-GB" sz="1100" b="1" dirty="0"/>
              <a:t>Azure Unmanaged Endpoints</a:t>
            </a:r>
          </a:p>
        </p:txBody>
      </p:sp>
      <p:pic>
        <p:nvPicPr>
          <p:cNvPr id="26" name="Picture 25">
            <a:extLst>
              <a:ext uri="{FF2B5EF4-FFF2-40B4-BE49-F238E27FC236}">
                <a16:creationId xmlns:a16="http://schemas.microsoft.com/office/drawing/2014/main" id="{A22190D7-FB71-C721-DF3E-AA86D5A4C4EF}"/>
              </a:ext>
            </a:extLst>
          </p:cNvPr>
          <p:cNvPicPr>
            <a:picLocks noChangeAspect="1"/>
          </p:cNvPicPr>
          <p:nvPr/>
        </p:nvPicPr>
        <p:blipFill>
          <a:blip r:embed="rId4"/>
          <a:stretch>
            <a:fillRect/>
          </a:stretch>
        </p:blipFill>
        <p:spPr>
          <a:xfrm>
            <a:off x="7310116" y="259382"/>
            <a:ext cx="443777" cy="430887"/>
          </a:xfrm>
          <a:prstGeom prst="rect">
            <a:avLst/>
          </a:prstGeom>
        </p:spPr>
      </p:pic>
      <p:pic>
        <p:nvPicPr>
          <p:cNvPr id="27" name="Picture 26">
            <a:extLst>
              <a:ext uri="{FF2B5EF4-FFF2-40B4-BE49-F238E27FC236}">
                <a16:creationId xmlns:a16="http://schemas.microsoft.com/office/drawing/2014/main" id="{9CF0E601-6132-F7F2-986B-2C3DAA8C95E3}"/>
              </a:ext>
            </a:extLst>
          </p:cNvPr>
          <p:cNvPicPr>
            <a:picLocks noChangeAspect="1"/>
          </p:cNvPicPr>
          <p:nvPr/>
        </p:nvPicPr>
        <p:blipFill rotWithShape="1">
          <a:blip r:embed="rId5"/>
          <a:srcRect l="15325" t="22778" r="17211" b="21823"/>
          <a:stretch/>
        </p:blipFill>
        <p:spPr>
          <a:xfrm>
            <a:off x="9170021" y="282016"/>
            <a:ext cx="444640" cy="365125"/>
          </a:xfrm>
          <a:prstGeom prst="rect">
            <a:avLst/>
          </a:prstGeom>
        </p:spPr>
      </p:pic>
      <p:pic>
        <p:nvPicPr>
          <p:cNvPr id="28" name="Picture 27">
            <a:extLst>
              <a:ext uri="{FF2B5EF4-FFF2-40B4-BE49-F238E27FC236}">
                <a16:creationId xmlns:a16="http://schemas.microsoft.com/office/drawing/2014/main" id="{DB99C056-81BE-16D4-458B-9F6F91C62467}"/>
              </a:ext>
            </a:extLst>
          </p:cNvPr>
          <p:cNvPicPr>
            <a:picLocks noChangeAspect="1"/>
          </p:cNvPicPr>
          <p:nvPr/>
        </p:nvPicPr>
        <p:blipFill rotWithShape="1">
          <a:blip r:embed="rId2"/>
          <a:srcRect l="40780" t="25553" r="37184" b="27693"/>
          <a:stretch/>
        </p:blipFill>
        <p:spPr>
          <a:xfrm>
            <a:off x="7383226" y="4306191"/>
            <a:ext cx="409240" cy="404481"/>
          </a:xfrm>
          <a:prstGeom prst="rect">
            <a:avLst/>
          </a:prstGeom>
        </p:spPr>
      </p:pic>
      <p:pic>
        <p:nvPicPr>
          <p:cNvPr id="29" name="Picture 28">
            <a:extLst>
              <a:ext uri="{FF2B5EF4-FFF2-40B4-BE49-F238E27FC236}">
                <a16:creationId xmlns:a16="http://schemas.microsoft.com/office/drawing/2014/main" id="{D430DF94-5931-135D-2F4D-F7FBBCCE43E7}"/>
              </a:ext>
            </a:extLst>
          </p:cNvPr>
          <p:cNvPicPr>
            <a:picLocks noChangeAspect="1"/>
          </p:cNvPicPr>
          <p:nvPr/>
        </p:nvPicPr>
        <p:blipFill rotWithShape="1">
          <a:blip r:embed="rId2"/>
          <a:srcRect l="40780" t="25553" r="37184" b="27693"/>
          <a:stretch/>
        </p:blipFill>
        <p:spPr>
          <a:xfrm>
            <a:off x="141947" y="3354444"/>
            <a:ext cx="409240" cy="404481"/>
          </a:xfrm>
          <a:prstGeom prst="rect">
            <a:avLst/>
          </a:prstGeom>
        </p:spPr>
      </p:pic>
      <p:sp>
        <p:nvSpPr>
          <p:cNvPr id="30" name="TextBox 29">
            <a:extLst>
              <a:ext uri="{FF2B5EF4-FFF2-40B4-BE49-F238E27FC236}">
                <a16:creationId xmlns:a16="http://schemas.microsoft.com/office/drawing/2014/main" id="{FF5B9435-576F-7732-7168-F091297B337E}"/>
              </a:ext>
            </a:extLst>
          </p:cNvPr>
          <p:cNvSpPr txBox="1"/>
          <p:nvPr/>
        </p:nvSpPr>
        <p:spPr>
          <a:xfrm>
            <a:off x="517361" y="3425879"/>
            <a:ext cx="1311478" cy="261610"/>
          </a:xfrm>
          <a:prstGeom prst="rect">
            <a:avLst/>
          </a:prstGeom>
          <a:noFill/>
        </p:spPr>
        <p:txBody>
          <a:bodyPr wrap="square" rtlCol="0">
            <a:spAutoFit/>
          </a:bodyPr>
          <a:lstStyle/>
          <a:p>
            <a:r>
              <a:rPr lang="en-GB" sz="1100" b="1" dirty="0"/>
              <a:t>Automated ML</a:t>
            </a:r>
          </a:p>
        </p:txBody>
      </p:sp>
      <p:pic>
        <p:nvPicPr>
          <p:cNvPr id="31" name="Picture 30">
            <a:extLst>
              <a:ext uri="{FF2B5EF4-FFF2-40B4-BE49-F238E27FC236}">
                <a16:creationId xmlns:a16="http://schemas.microsoft.com/office/drawing/2014/main" id="{892BDC48-D521-485B-870A-8193E8D678D1}"/>
              </a:ext>
            </a:extLst>
          </p:cNvPr>
          <p:cNvPicPr>
            <a:picLocks noChangeAspect="1"/>
          </p:cNvPicPr>
          <p:nvPr/>
        </p:nvPicPr>
        <p:blipFill rotWithShape="1">
          <a:blip r:embed="rId2"/>
          <a:srcRect l="40780" t="25553" r="37184" b="27693"/>
          <a:stretch/>
        </p:blipFill>
        <p:spPr>
          <a:xfrm>
            <a:off x="1078215" y="5726563"/>
            <a:ext cx="369178" cy="404481"/>
          </a:xfrm>
          <a:prstGeom prst="rect">
            <a:avLst/>
          </a:prstGeom>
        </p:spPr>
      </p:pic>
      <p:sp>
        <p:nvSpPr>
          <p:cNvPr id="32" name="TextBox 31">
            <a:extLst>
              <a:ext uri="{FF2B5EF4-FFF2-40B4-BE49-F238E27FC236}">
                <a16:creationId xmlns:a16="http://schemas.microsoft.com/office/drawing/2014/main" id="{CEB89074-B487-ACC0-BE71-4CD076DEB1FB}"/>
              </a:ext>
            </a:extLst>
          </p:cNvPr>
          <p:cNvSpPr txBox="1"/>
          <p:nvPr/>
        </p:nvSpPr>
        <p:spPr>
          <a:xfrm>
            <a:off x="1541951" y="5797998"/>
            <a:ext cx="1183093" cy="261610"/>
          </a:xfrm>
          <a:prstGeom prst="rect">
            <a:avLst/>
          </a:prstGeom>
          <a:noFill/>
        </p:spPr>
        <p:txBody>
          <a:bodyPr wrap="square" rtlCol="0">
            <a:spAutoFit/>
          </a:bodyPr>
          <a:lstStyle/>
          <a:p>
            <a:r>
              <a:rPr lang="en-GB" sz="1100" b="1" dirty="0"/>
              <a:t>Designer</a:t>
            </a:r>
          </a:p>
        </p:txBody>
      </p:sp>
      <p:pic>
        <p:nvPicPr>
          <p:cNvPr id="33" name="Picture 32">
            <a:extLst>
              <a:ext uri="{FF2B5EF4-FFF2-40B4-BE49-F238E27FC236}">
                <a16:creationId xmlns:a16="http://schemas.microsoft.com/office/drawing/2014/main" id="{3681D0FB-609C-8C66-74BB-F92CD582610F}"/>
              </a:ext>
            </a:extLst>
          </p:cNvPr>
          <p:cNvPicPr>
            <a:picLocks noChangeAspect="1"/>
          </p:cNvPicPr>
          <p:nvPr/>
        </p:nvPicPr>
        <p:blipFill rotWithShape="1">
          <a:blip r:embed="rId2"/>
          <a:srcRect l="40780" t="25553" r="37184" b="27693"/>
          <a:stretch/>
        </p:blipFill>
        <p:spPr>
          <a:xfrm>
            <a:off x="230650" y="166227"/>
            <a:ext cx="409240" cy="404481"/>
          </a:xfrm>
          <a:prstGeom prst="rect">
            <a:avLst/>
          </a:prstGeom>
        </p:spPr>
      </p:pic>
      <p:sp>
        <p:nvSpPr>
          <p:cNvPr id="34" name="TextBox 33">
            <a:extLst>
              <a:ext uri="{FF2B5EF4-FFF2-40B4-BE49-F238E27FC236}">
                <a16:creationId xmlns:a16="http://schemas.microsoft.com/office/drawing/2014/main" id="{66984513-16BB-E0C8-2B2A-9F9E32272DA7}"/>
              </a:ext>
            </a:extLst>
          </p:cNvPr>
          <p:cNvSpPr txBox="1"/>
          <p:nvPr/>
        </p:nvSpPr>
        <p:spPr>
          <a:xfrm>
            <a:off x="606064" y="237662"/>
            <a:ext cx="1311478" cy="261610"/>
          </a:xfrm>
          <a:prstGeom prst="rect">
            <a:avLst/>
          </a:prstGeom>
          <a:noFill/>
        </p:spPr>
        <p:txBody>
          <a:bodyPr wrap="square" rtlCol="0">
            <a:spAutoFit/>
          </a:bodyPr>
          <a:lstStyle/>
          <a:p>
            <a:r>
              <a:rPr lang="en-GB" sz="1100" b="1" dirty="0"/>
              <a:t>Notebooks</a:t>
            </a:r>
          </a:p>
        </p:txBody>
      </p:sp>
      <p:pic>
        <p:nvPicPr>
          <p:cNvPr id="35" name="Picture 34">
            <a:extLst>
              <a:ext uri="{FF2B5EF4-FFF2-40B4-BE49-F238E27FC236}">
                <a16:creationId xmlns:a16="http://schemas.microsoft.com/office/drawing/2014/main" id="{B091F4E3-BA19-1CA3-C36F-8525FE175CAA}"/>
              </a:ext>
            </a:extLst>
          </p:cNvPr>
          <p:cNvPicPr>
            <a:picLocks noChangeAspect="1"/>
          </p:cNvPicPr>
          <p:nvPr/>
        </p:nvPicPr>
        <p:blipFill rotWithShape="1">
          <a:blip r:embed="rId2"/>
          <a:srcRect l="40780" t="25553" r="37184" b="27693"/>
          <a:stretch/>
        </p:blipFill>
        <p:spPr>
          <a:xfrm>
            <a:off x="2963330" y="166227"/>
            <a:ext cx="409240" cy="404481"/>
          </a:xfrm>
          <a:prstGeom prst="rect">
            <a:avLst/>
          </a:prstGeom>
        </p:spPr>
      </p:pic>
      <p:sp>
        <p:nvSpPr>
          <p:cNvPr id="36" name="TextBox 35">
            <a:extLst>
              <a:ext uri="{FF2B5EF4-FFF2-40B4-BE49-F238E27FC236}">
                <a16:creationId xmlns:a16="http://schemas.microsoft.com/office/drawing/2014/main" id="{7481C81D-5F06-DA0D-4B48-BDF9B82ED678}"/>
              </a:ext>
            </a:extLst>
          </p:cNvPr>
          <p:cNvSpPr txBox="1"/>
          <p:nvPr/>
        </p:nvSpPr>
        <p:spPr>
          <a:xfrm>
            <a:off x="3338743" y="237662"/>
            <a:ext cx="1686742" cy="261610"/>
          </a:xfrm>
          <a:prstGeom prst="rect">
            <a:avLst/>
          </a:prstGeom>
          <a:noFill/>
        </p:spPr>
        <p:txBody>
          <a:bodyPr wrap="square" rtlCol="0">
            <a:spAutoFit/>
          </a:bodyPr>
          <a:lstStyle/>
          <a:p>
            <a:r>
              <a:rPr lang="en-GB" sz="1100" b="1" dirty="0"/>
              <a:t>Azure ML Drift Detections</a:t>
            </a:r>
          </a:p>
        </p:txBody>
      </p:sp>
      <p:sp>
        <p:nvSpPr>
          <p:cNvPr id="37" name="TextBox 36">
            <a:extLst>
              <a:ext uri="{FF2B5EF4-FFF2-40B4-BE49-F238E27FC236}">
                <a16:creationId xmlns:a16="http://schemas.microsoft.com/office/drawing/2014/main" id="{FEE5D3F0-BA5F-0455-5325-0F0163AD9ABC}"/>
              </a:ext>
            </a:extLst>
          </p:cNvPr>
          <p:cNvSpPr txBox="1"/>
          <p:nvPr/>
        </p:nvSpPr>
        <p:spPr>
          <a:xfrm>
            <a:off x="7274845" y="1662431"/>
            <a:ext cx="1346104" cy="1200329"/>
          </a:xfrm>
          <a:prstGeom prst="rect">
            <a:avLst/>
          </a:prstGeom>
          <a:solidFill>
            <a:srgbClr val="FDF1E9"/>
          </a:solidFill>
        </p:spPr>
        <p:txBody>
          <a:bodyPr wrap="square" rtlCol="0">
            <a:spAutoFit/>
          </a:bodyPr>
          <a:lstStyle/>
          <a:p>
            <a:r>
              <a:rPr lang="en-GB" sz="800" dirty="0"/>
              <a:t>DESIGN </a:t>
            </a:r>
          </a:p>
          <a:p>
            <a:endParaRPr lang="en-GB" sz="800" dirty="0"/>
          </a:p>
          <a:p>
            <a:r>
              <a:rPr lang="en-GB" sz="800" dirty="0"/>
              <a:t>Design our API using Flask or FastAPI. This gives us control over the exact format of what is returned when calling POST method. We often use postman to aid in development. </a:t>
            </a:r>
          </a:p>
        </p:txBody>
      </p:sp>
      <p:sp>
        <p:nvSpPr>
          <p:cNvPr id="38" name="TextBox 37">
            <a:extLst>
              <a:ext uri="{FF2B5EF4-FFF2-40B4-BE49-F238E27FC236}">
                <a16:creationId xmlns:a16="http://schemas.microsoft.com/office/drawing/2014/main" id="{77D828A4-DECF-7BF1-3689-420ADD17BED6}"/>
              </a:ext>
            </a:extLst>
          </p:cNvPr>
          <p:cNvSpPr txBox="1"/>
          <p:nvPr/>
        </p:nvSpPr>
        <p:spPr>
          <a:xfrm>
            <a:off x="8729673" y="1662430"/>
            <a:ext cx="1034277" cy="1200329"/>
          </a:xfrm>
          <a:prstGeom prst="rect">
            <a:avLst/>
          </a:prstGeom>
          <a:solidFill>
            <a:srgbClr val="FDF1E9"/>
          </a:solidFill>
        </p:spPr>
        <p:txBody>
          <a:bodyPr wrap="square" rtlCol="0">
            <a:spAutoFit/>
          </a:bodyPr>
          <a:lstStyle/>
          <a:p>
            <a:r>
              <a:rPr lang="en-GB" sz="800" dirty="0"/>
              <a:t>CONTAINERISE</a:t>
            </a:r>
          </a:p>
          <a:p>
            <a:endParaRPr lang="en-GB" sz="800" dirty="0"/>
          </a:p>
          <a:p>
            <a:r>
              <a:rPr lang="en-GB" sz="800" dirty="0"/>
              <a:t>House our application scripts, our model, any files necessary and all our dependencies in a single docker container.</a:t>
            </a:r>
          </a:p>
        </p:txBody>
      </p:sp>
      <p:sp>
        <p:nvSpPr>
          <p:cNvPr id="39" name="TextBox 38">
            <a:extLst>
              <a:ext uri="{FF2B5EF4-FFF2-40B4-BE49-F238E27FC236}">
                <a16:creationId xmlns:a16="http://schemas.microsoft.com/office/drawing/2014/main" id="{FB2FEFCA-5247-12DD-B841-4620A5681451}"/>
              </a:ext>
            </a:extLst>
          </p:cNvPr>
          <p:cNvSpPr txBox="1"/>
          <p:nvPr/>
        </p:nvSpPr>
        <p:spPr>
          <a:xfrm>
            <a:off x="9842851" y="1662429"/>
            <a:ext cx="1034277" cy="1200329"/>
          </a:xfrm>
          <a:prstGeom prst="rect">
            <a:avLst/>
          </a:prstGeom>
          <a:solidFill>
            <a:srgbClr val="FDF1E9"/>
          </a:solidFill>
        </p:spPr>
        <p:txBody>
          <a:bodyPr wrap="square" rtlCol="0">
            <a:spAutoFit/>
          </a:bodyPr>
          <a:lstStyle/>
          <a:p>
            <a:r>
              <a:rPr lang="en-GB" sz="800" dirty="0"/>
              <a:t>HOST</a:t>
            </a:r>
          </a:p>
          <a:p>
            <a:endParaRPr lang="en-GB" sz="800" dirty="0"/>
          </a:p>
          <a:p>
            <a:r>
              <a:rPr lang="en-GB" sz="800" dirty="0"/>
              <a:t>Host our application on a Kubernetes cluster. This is effectively the server that is allowing users to query the API.</a:t>
            </a:r>
          </a:p>
        </p:txBody>
      </p:sp>
      <p:sp>
        <p:nvSpPr>
          <p:cNvPr id="40" name="TextBox 39">
            <a:extLst>
              <a:ext uri="{FF2B5EF4-FFF2-40B4-BE49-F238E27FC236}">
                <a16:creationId xmlns:a16="http://schemas.microsoft.com/office/drawing/2014/main" id="{6CF463EB-D36C-A496-F905-D1C0A021DCAF}"/>
              </a:ext>
            </a:extLst>
          </p:cNvPr>
          <p:cNvSpPr txBox="1"/>
          <p:nvPr/>
        </p:nvSpPr>
        <p:spPr>
          <a:xfrm>
            <a:off x="10944203" y="1649922"/>
            <a:ext cx="1143001" cy="1200329"/>
          </a:xfrm>
          <a:prstGeom prst="rect">
            <a:avLst/>
          </a:prstGeom>
          <a:solidFill>
            <a:srgbClr val="FDF1E9"/>
          </a:solidFill>
        </p:spPr>
        <p:txBody>
          <a:bodyPr wrap="square" rtlCol="0">
            <a:spAutoFit/>
          </a:bodyPr>
          <a:lstStyle/>
          <a:p>
            <a:r>
              <a:rPr lang="en-GB" sz="800" dirty="0"/>
              <a:t>TEST</a:t>
            </a:r>
          </a:p>
          <a:p>
            <a:endParaRPr lang="en-GB" sz="800" dirty="0"/>
          </a:p>
          <a:p>
            <a:r>
              <a:rPr lang="en-GB" sz="800" dirty="0"/>
              <a:t>Test our deployment using locust to see if our cluster can withstand our expected query rate and understand the limits.</a:t>
            </a:r>
          </a:p>
        </p:txBody>
      </p:sp>
      <p:pic>
        <p:nvPicPr>
          <p:cNvPr id="41" name="Picture 40">
            <a:extLst>
              <a:ext uri="{FF2B5EF4-FFF2-40B4-BE49-F238E27FC236}">
                <a16:creationId xmlns:a16="http://schemas.microsoft.com/office/drawing/2014/main" id="{6F1FA04F-39C3-9E55-B63A-20209E0280E2}"/>
              </a:ext>
            </a:extLst>
          </p:cNvPr>
          <p:cNvPicPr>
            <a:picLocks noChangeAspect="1"/>
          </p:cNvPicPr>
          <p:nvPr/>
        </p:nvPicPr>
        <p:blipFill rotWithShape="1">
          <a:blip r:embed="rId5"/>
          <a:srcRect l="15325" t="22778" r="17211" b="21823"/>
          <a:stretch/>
        </p:blipFill>
        <p:spPr>
          <a:xfrm>
            <a:off x="9076007" y="1302547"/>
            <a:ext cx="387105" cy="317879"/>
          </a:xfrm>
          <a:prstGeom prst="rect">
            <a:avLst/>
          </a:prstGeom>
        </p:spPr>
      </p:pic>
      <p:pic>
        <p:nvPicPr>
          <p:cNvPr id="42" name="Picture 41">
            <a:extLst>
              <a:ext uri="{FF2B5EF4-FFF2-40B4-BE49-F238E27FC236}">
                <a16:creationId xmlns:a16="http://schemas.microsoft.com/office/drawing/2014/main" id="{E726218D-A787-B24F-56D3-384615353B88}"/>
              </a:ext>
            </a:extLst>
          </p:cNvPr>
          <p:cNvPicPr>
            <a:picLocks noChangeAspect="1"/>
          </p:cNvPicPr>
          <p:nvPr/>
        </p:nvPicPr>
        <p:blipFill>
          <a:blip r:embed="rId4"/>
          <a:stretch>
            <a:fillRect/>
          </a:stretch>
        </p:blipFill>
        <p:spPr>
          <a:xfrm>
            <a:off x="10189965" y="1302102"/>
            <a:ext cx="327388" cy="317879"/>
          </a:xfrm>
          <a:prstGeom prst="rect">
            <a:avLst/>
          </a:prstGeom>
        </p:spPr>
      </p:pic>
      <p:pic>
        <p:nvPicPr>
          <p:cNvPr id="43" name="Picture 4" descr="Appian Community">
            <a:extLst>
              <a:ext uri="{FF2B5EF4-FFF2-40B4-BE49-F238E27FC236}">
                <a16:creationId xmlns:a16="http://schemas.microsoft.com/office/drawing/2014/main" id="{41A5E845-C38D-DEAA-FC28-17A22EAC57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85402" y="1341616"/>
            <a:ext cx="260602" cy="26060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Recreating a Shiny App with Flask">
            <a:extLst>
              <a:ext uri="{FF2B5EF4-FFF2-40B4-BE49-F238E27FC236}">
                <a16:creationId xmlns:a16="http://schemas.microsoft.com/office/drawing/2014/main" id="{6831C5DE-761C-20E1-1082-F4B4CE20414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768" t="1" r="21870" b="29633"/>
          <a:stretch/>
        </p:blipFill>
        <p:spPr bwMode="auto">
          <a:xfrm>
            <a:off x="7552670" y="1362152"/>
            <a:ext cx="305873" cy="21952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8FC140E8-708D-5A3E-FBC4-EACF317225DB}"/>
              </a:ext>
            </a:extLst>
          </p:cNvPr>
          <p:cNvPicPr>
            <a:picLocks noChangeAspect="1"/>
          </p:cNvPicPr>
          <p:nvPr/>
        </p:nvPicPr>
        <p:blipFill>
          <a:blip r:embed="rId8"/>
          <a:stretch>
            <a:fillRect/>
          </a:stretch>
        </p:blipFill>
        <p:spPr>
          <a:xfrm>
            <a:off x="8054772" y="1360910"/>
            <a:ext cx="241308" cy="241308"/>
          </a:xfrm>
          <a:prstGeom prst="rect">
            <a:avLst/>
          </a:prstGeom>
        </p:spPr>
      </p:pic>
      <p:pic>
        <p:nvPicPr>
          <p:cNvPr id="46" name="Picture 45">
            <a:extLst>
              <a:ext uri="{FF2B5EF4-FFF2-40B4-BE49-F238E27FC236}">
                <a16:creationId xmlns:a16="http://schemas.microsoft.com/office/drawing/2014/main" id="{43D4EC01-F42C-6F63-3726-A9F80D8434FE}"/>
              </a:ext>
            </a:extLst>
          </p:cNvPr>
          <p:cNvPicPr>
            <a:picLocks noChangeAspect="1"/>
          </p:cNvPicPr>
          <p:nvPr/>
        </p:nvPicPr>
        <p:blipFill>
          <a:blip r:embed="rId9"/>
          <a:stretch>
            <a:fillRect/>
          </a:stretch>
        </p:blipFill>
        <p:spPr>
          <a:xfrm>
            <a:off x="7253631" y="3005409"/>
            <a:ext cx="801141" cy="1018194"/>
          </a:xfrm>
          <a:prstGeom prst="rect">
            <a:avLst/>
          </a:prstGeom>
        </p:spPr>
      </p:pic>
      <p:pic>
        <p:nvPicPr>
          <p:cNvPr id="47" name="Picture 46">
            <a:extLst>
              <a:ext uri="{FF2B5EF4-FFF2-40B4-BE49-F238E27FC236}">
                <a16:creationId xmlns:a16="http://schemas.microsoft.com/office/drawing/2014/main" id="{06BD0316-998C-5377-7FAD-28BE9C01F448}"/>
              </a:ext>
            </a:extLst>
          </p:cNvPr>
          <p:cNvPicPr>
            <a:picLocks noChangeAspect="1"/>
          </p:cNvPicPr>
          <p:nvPr/>
        </p:nvPicPr>
        <p:blipFill>
          <a:blip r:embed="rId10"/>
          <a:stretch>
            <a:fillRect/>
          </a:stretch>
        </p:blipFill>
        <p:spPr>
          <a:xfrm>
            <a:off x="9602052" y="3414479"/>
            <a:ext cx="1175826" cy="626731"/>
          </a:xfrm>
          <a:prstGeom prst="rect">
            <a:avLst/>
          </a:prstGeom>
        </p:spPr>
      </p:pic>
      <p:pic>
        <p:nvPicPr>
          <p:cNvPr id="48" name="Picture 47">
            <a:extLst>
              <a:ext uri="{FF2B5EF4-FFF2-40B4-BE49-F238E27FC236}">
                <a16:creationId xmlns:a16="http://schemas.microsoft.com/office/drawing/2014/main" id="{D180DEF8-8757-ED33-9315-135ADF01087F}"/>
              </a:ext>
            </a:extLst>
          </p:cNvPr>
          <p:cNvPicPr>
            <a:picLocks noChangeAspect="1"/>
          </p:cNvPicPr>
          <p:nvPr/>
        </p:nvPicPr>
        <p:blipFill>
          <a:blip r:embed="rId11"/>
          <a:stretch>
            <a:fillRect/>
          </a:stretch>
        </p:blipFill>
        <p:spPr>
          <a:xfrm>
            <a:off x="10877128" y="2946293"/>
            <a:ext cx="1163416" cy="1094917"/>
          </a:xfrm>
          <a:prstGeom prst="rect">
            <a:avLst/>
          </a:prstGeom>
        </p:spPr>
      </p:pic>
      <p:pic>
        <p:nvPicPr>
          <p:cNvPr id="49" name="Picture 48">
            <a:extLst>
              <a:ext uri="{FF2B5EF4-FFF2-40B4-BE49-F238E27FC236}">
                <a16:creationId xmlns:a16="http://schemas.microsoft.com/office/drawing/2014/main" id="{3BDB6361-39D3-BBF1-768C-59EDEEF51AAE}"/>
              </a:ext>
            </a:extLst>
          </p:cNvPr>
          <p:cNvPicPr>
            <a:picLocks noChangeAspect="1"/>
          </p:cNvPicPr>
          <p:nvPr/>
        </p:nvPicPr>
        <p:blipFill>
          <a:blip r:embed="rId12"/>
          <a:stretch>
            <a:fillRect/>
          </a:stretch>
        </p:blipFill>
        <p:spPr>
          <a:xfrm>
            <a:off x="8120938" y="3800518"/>
            <a:ext cx="1305738" cy="233680"/>
          </a:xfrm>
          <a:prstGeom prst="rect">
            <a:avLst/>
          </a:prstGeom>
        </p:spPr>
      </p:pic>
      <p:sp>
        <p:nvSpPr>
          <p:cNvPr id="50" name="TextBox 49">
            <a:extLst>
              <a:ext uri="{FF2B5EF4-FFF2-40B4-BE49-F238E27FC236}">
                <a16:creationId xmlns:a16="http://schemas.microsoft.com/office/drawing/2014/main" id="{C97863DA-4623-3E82-3EC7-C37A19ACA420}"/>
              </a:ext>
            </a:extLst>
          </p:cNvPr>
          <p:cNvSpPr txBox="1"/>
          <p:nvPr/>
        </p:nvSpPr>
        <p:spPr>
          <a:xfrm>
            <a:off x="8086556" y="2962281"/>
            <a:ext cx="2790572" cy="415498"/>
          </a:xfrm>
          <a:prstGeom prst="rect">
            <a:avLst/>
          </a:prstGeom>
          <a:noFill/>
        </p:spPr>
        <p:txBody>
          <a:bodyPr wrap="square" rtlCol="0">
            <a:spAutoFit/>
          </a:bodyPr>
          <a:lstStyle/>
          <a:p>
            <a:r>
              <a:rPr lang="en-GB" sz="700" dirty="0"/>
              <a:t>Example of API development: we set the endpoint and what is returned when someone POSTs to the that endpoint. Example to the right is the output of a trained ML model.</a:t>
            </a:r>
          </a:p>
        </p:txBody>
      </p:sp>
      <p:sp>
        <p:nvSpPr>
          <p:cNvPr id="51" name="TextBox 50">
            <a:extLst>
              <a:ext uri="{FF2B5EF4-FFF2-40B4-BE49-F238E27FC236}">
                <a16:creationId xmlns:a16="http://schemas.microsoft.com/office/drawing/2014/main" id="{EB0C9810-48FC-87A9-85E6-B03C846FA697}"/>
              </a:ext>
            </a:extLst>
          </p:cNvPr>
          <p:cNvSpPr txBox="1"/>
          <p:nvPr/>
        </p:nvSpPr>
        <p:spPr>
          <a:xfrm>
            <a:off x="8086556" y="3413208"/>
            <a:ext cx="1449330" cy="415498"/>
          </a:xfrm>
          <a:prstGeom prst="rect">
            <a:avLst/>
          </a:prstGeom>
          <a:noFill/>
        </p:spPr>
        <p:txBody>
          <a:bodyPr wrap="square" rtlCol="0">
            <a:spAutoFit/>
          </a:bodyPr>
          <a:lstStyle/>
          <a:p>
            <a:r>
              <a:rPr lang="en-GB" sz="700" dirty="0"/>
              <a:t>Image to the left shows interface we get when using fast API in a local host to aid development</a:t>
            </a:r>
          </a:p>
        </p:txBody>
      </p:sp>
      <p:sp>
        <p:nvSpPr>
          <p:cNvPr id="52" name="TextBox 51">
            <a:extLst>
              <a:ext uri="{FF2B5EF4-FFF2-40B4-BE49-F238E27FC236}">
                <a16:creationId xmlns:a16="http://schemas.microsoft.com/office/drawing/2014/main" id="{B0FCAE3A-BFF3-08C5-6907-988C0F1E3BB5}"/>
              </a:ext>
            </a:extLst>
          </p:cNvPr>
          <p:cNvSpPr txBox="1"/>
          <p:nvPr/>
        </p:nvSpPr>
        <p:spPr>
          <a:xfrm>
            <a:off x="7842462" y="4524610"/>
            <a:ext cx="3781565" cy="461665"/>
          </a:xfrm>
          <a:prstGeom prst="rect">
            <a:avLst/>
          </a:prstGeom>
          <a:noFill/>
        </p:spPr>
        <p:txBody>
          <a:bodyPr wrap="square" rtlCol="0">
            <a:spAutoFit/>
          </a:bodyPr>
          <a:lstStyle/>
          <a:p>
            <a:r>
              <a:rPr lang="en-GB" sz="800" dirty="0"/>
              <a:t>This is a much simpler option that the unmanaged endpoint explained above. It uses a lot of the same technology under the hood, but you pay for simplicity with flexibility. </a:t>
            </a:r>
          </a:p>
          <a:p>
            <a:pPr marL="171450" indent="-171450">
              <a:buFontTx/>
              <a:buChar char="-"/>
            </a:pPr>
            <a:endParaRPr lang="en-GB" sz="800" dirty="0"/>
          </a:p>
        </p:txBody>
      </p:sp>
      <p:sp>
        <p:nvSpPr>
          <p:cNvPr id="53" name="TextBox 52">
            <a:extLst>
              <a:ext uri="{FF2B5EF4-FFF2-40B4-BE49-F238E27FC236}">
                <a16:creationId xmlns:a16="http://schemas.microsoft.com/office/drawing/2014/main" id="{CB3EF0E1-3D7C-E1E2-199B-52E831291E2D}"/>
              </a:ext>
            </a:extLst>
          </p:cNvPr>
          <p:cNvSpPr txBox="1"/>
          <p:nvPr/>
        </p:nvSpPr>
        <p:spPr>
          <a:xfrm>
            <a:off x="7274845" y="4861269"/>
            <a:ext cx="3781565" cy="461665"/>
          </a:xfrm>
          <a:prstGeom prst="rect">
            <a:avLst/>
          </a:prstGeom>
          <a:noFill/>
        </p:spPr>
        <p:txBody>
          <a:bodyPr wrap="square" rtlCol="0">
            <a:spAutoFit/>
          </a:bodyPr>
          <a:lstStyle/>
          <a:p>
            <a:pPr marL="171450" indent="-171450">
              <a:buFontTx/>
              <a:buChar char="-"/>
            </a:pPr>
            <a:r>
              <a:rPr lang="en-GB" sz="800" dirty="0"/>
              <a:t>Here you specify the model you would like to deploy.</a:t>
            </a:r>
          </a:p>
          <a:p>
            <a:pPr marL="171450" indent="-171450">
              <a:buFontTx/>
              <a:buChar char="-"/>
            </a:pPr>
            <a:r>
              <a:rPr lang="en-GB" sz="800" dirty="0"/>
              <a:t>Docker container and Kubernetes cluster is spun up to productionise and the serve the API. </a:t>
            </a:r>
          </a:p>
        </p:txBody>
      </p:sp>
      <p:pic>
        <p:nvPicPr>
          <p:cNvPr id="54" name="Picture 53">
            <a:extLst>
              <a:ext uri="{FF2B5EF4-FFF2-40B4-BE49-F238E27FC236}">
                <a16:creationId xmlns:a16="http://schemas.microsoft.com/office/drawing/2014/main" id="{62F2F5D2-F565-944D-1052-8D096422F466}"/>
              </a:ext>
            </a:extLst>
          </p:cNvPr>
          <p:cNvPicPr>
            <a:picLocks noChangeAspect="1"/>
          </p:cNvPicPr>
          <p:nvPr/>
        </p:nvPicPr>
        <p:blipFill>
          <a:blip r:embed="rId13"/>
          <a:stretch>
            <a:fillRect/>
          </a:stretch>
        </p:blipFill>
        <p:spPr>
          <a:xfrm>
            <a:off x="9180474" y="5341408"/>
            <a:ext cx="1290386" cy="1022074"/>
          </a:xfrm>
          <a:prstGeom prst="rect">
            <a:avLst/>
          </a:prstGeom>
        </p:spPr>
      </p:pic>
      <p:pic>
        <p:nvPicPr>
          <p:cNvPr id="55" name="Picture 54">
            <a:extLst>
              <a:ext uri="{FF2B5EF4-FFF2-40B4-BE49-F238E27FC236}">
                <a16:creationId xmlns:a16="http://schemas.microsoft.com/office/drawing/2014/main" id="{B373CBF8-0B9F-58BA-C592-445794A685AA}"/>
              </a:ext>
            </a:extLst>
          </p:cNvPr>
          <p:cNvPicPr>
            <a:picLocks noChangeAspect="1"/>
          </p:cNvPicPr>
          <p:nvPr/>
        </p:nvPicPr>
        <p:blipFill>
          <a:blip r:embed="rId14"/>
          <a:stretch>
            <a:fillRect/>
          </a:stretch>
        </p:blipFill>
        <p:spPr>
          <a:xfrm>
            <a:off x="10602313" y="5322934"/>
            <a:ext cx="1196503" cy="1071180"/>
          </a:xfrm>
          <a:prstGeom prst="rect">
            <a:avLst/>
          </a:prstGeom>
        </p:spPr>
      </p:pic>
      <p:sp>
        <p:nvSpPr>
          <p:cNvPr id="56" name="TextBox 55">
            <a:extLst>
              <a:ext uri="{FF2B5EF4-FFF2-40B4-BE49-F238E27FC236}">
                <a16:creationId xmlns:a16="http://schemas.microsoft.com/office/drawing/2014/main" id="{8638F7AE-6F7B-F5C9-71C0-B2E25013CC82}"/>
              </a:ext>
            </a:extLst>
          </p:cNvPr>
          <p:cNvSpPr txBox="1"/>
          <p:nvPr/>
        </p:nvSpPr>
        <p:spPr>
          <a:xfrm>
            <a:off x="4650849" y="4277813"/>
            <a:ext cx="2460751" cy="2431435"/>
          </a:xfrm>
          <a:prstGeom prst="rect">
            <a:avLst/>
          </a:prstGeom>
          <a:noFill/>
        </p:spPr>
        <p:txBody>
          <a:bodyPr wrap="square" rtlCol="0">
            <a:spAutoFit/>
          </a:bodyPr>
          <a:lstStyle/>
          <a:p>
            <a:r>
              <a:rPr lang="en-GB" sz="800" dirty="0"/>
              <a:t>This is what we might call batch deployment. The two deployment options to the right – managed and unmanaged endpoints are live solutions. Providing the Kubernetes cluster is running, we can query the API at any time to receive model inference</a:t>
            </a:r>
          </a:p>
          <a:p>
            <a:pPr marL="171450" indent="-171450">
              <a:buFontTx/>
              <a:buChar char="-"/>
            </a:pPr>
            <a:r>
              <a:rPr lang="en-GB" sz="800" dirty="0"/>
              <a:t>In this process we would run our model in a pipeline in Azure synapse.</a:t>
            </a:r>
          </a:p>
          <a:p>
            <a:pPr marL="171450" indent="-171450">
              <a:buFontTx/>
              <a:buChar char="-"/>
            </a:pPr>
            <a:r>
              <a:rPr lang="en-GB" sz="800" dirty="0"/>
              <a:t>The model would only be applied to the data when the pipeline is run.</a:t>
            </a:r>
          </a:p>
          <a:p>
            <a:pPr marL="171450" indent="-171450">
              <a:buFontTx/>
              <a:buChar char="-"/>
            </a:pPr>
            <a:r>
              <a:rPr lang="en-GB" sz="800" dirty="0"/>
              <a:t>Outputs would typically be a column in the curated dataset or gold layer of our lake.</a:t>
            </a:r>
          </a:p>
          <a:p>
            <a:pPr marL="171450" indent="-171450">
              <a:buFontTx/>
              <a:buChar char="-"/>
            </a:pPr>
            <a:r>
              <a:rPr lang="en-GB" sz="800" dirty="0"/>
              <a:t>If the consumer of the model is to be a power bi report that updates only when a pipeline is run to update the gold tier of our lake, then this could be a very efficient solution.</a:t>
            </a:r>
          </a:p>
          <a:p>
            <a:pPr marL="171450" indent="-171450">
              <a:buFontTx/>
              <a:buChar char="-"/>
            </a:pPr>
            <a:r>
              <a:rPr lang="en-GB" sz="800" dirty="0"/>
              <a:t>Are libraries that parallelise the running of models to take advantage of a model running in a spark cluster.</a:t>
            </a:r>
          </a:p>
          <a:p>
            <a:pPr marL="171450" indent="-171450">
              <a:buFontTx/>
              <a:buChar char="-"/>
            </a:pPr>
            <a:endParaRPr lang="en-GB" sz="800" dirty="0"/>
          </a:p>
        </p:txBody>
      </p:sp>
      <p:sp>
        <p:nvSpPr>
          <p:cNvPr id="57" name="TextBox 56">
            <a:extLst>
              <a:ext uri="{FF2B5EF4-FFF2-40B4-BE49-F238E27FC236}">
                <a16:creationId xmlns:a16="http://schemas.microsoft.com/office/drawing/2014/main" id="{5ED2D2DA-3621-9C5E-7AF4-DF38A312E4DF}"/>
              </a:ext>
            </a:extLst>
          </p:cNvPr>
          <p:cNvSpPr txBox="1"/>
          <p:nvPr/>
        </p:nvSpPr>
        <p:spPr>
          <a:xfrm>
            <a:off x="9440283" y="4298395"/>
            <a:ext cx="1587915" cy="338554"/>
          </a:xfrm>
          <a:prstGeom prst="rect">
            <a:avLst/>
          </a:prstGeom>
          <a:noFill/>
        </p:spPr>
        <p:txBody>
          <a:bodyPr wrap="square" rtlCol="0">
            <a:spAutoFit/>
          </a:bodyPr>
          <a:lstStyle/>
          <a:p>
            <a:r>
              <a:rPr lang="en-GB" sz="800" b="1" dirty="0"/>
              <a:t>Live ML Deployment</a:t>
            </a:r>
          </a:p>
          <a:p>
            <a:pPr marL="171450" indent="-171450">
              <a:buFontTx/>
              <a:buChar char="-"/>
            </a:pPr>
            <a:endParaRPr lang="en-GB" sz="800" b="1" dirty="0"/>
          </a:p>
        </p:txBody>
      </p:sp>
      <p:sp>
        <p:nvSpPr>
          <p:cNvPr id="58" name="TextBox 57">
            <a:extLst>
              <a:ext uri="{FF2B5EF4-FFF2-40B4-BE49-F238E27FC236}">
                <a16:creationId xmlns:a16="http://schemas.microsoft.com/office/drawing/2014/main" id="{5D11CAF9-05FE-4282-4B6C-9CD314CC3AB6}"/>
              </a:ext>
            </a:extLst>
          </p:cNvPr>
          <p:cNvSpPr txBox="1"/>
          <p:nvPr/>
        </p:nvSpPr>
        <p:spPr>
          <a:xfrm>
            <a:off x="9676902" y="373389"/>
            <a:ext cx="1587915" cy="338554"/>
          </a:xfrm>
          <a:prstGeom prst="rect">
            <a:avLst/>
          </a:prstGeom>
          <a:noFill/>
        </p:spPr>
        <p:txBody>
          <a:bodyPr wrap="square" rtlCol="0">
            <a:spAutoFit/>
          </a:bodyPr>
          <a:lstStyle/>
          <a:p>
            <a:r>
              <a:rPr lang="en-GB" sz="800" b="1" dirty="0"/>
              <a:t>Live ML Deployment</a:t>
            </a:r>
          </a:p>
          <a:p>
            <a:pPr marL="171450" indent="-171450">
              <a:buFontTx/>
              <a:buChar char="-"/>
            </a:pPr>
            <a:endParaRPr lang="en-GB" sz="800" b="1" dirty="0"/>
          </a:p>
        </p:txBody>
      </p:sp>
      <p:sp>
        <p:nvSpPr>
          <p:cNvPr id="59" name="TextBox 58">
            <a:extLst>
              <a:ext uri="{FF2B5EF4-FFF2-40B4-BE49-F238E27FC236}">
                <a16:creationId xmlns:a16="http://schemas.microsoft.com/office/drawing/2014/main" id="{CC695541-A288-4359-5961-1C0E29599366}"/>
              </a:ext>
            </a:extLst>
          </p:cNvPr>
          <p:cNvSpPr txBox="1"/>
          <p:nvPr/>
        </p:nvSpPr>
        <p:spPr>
          <a:xfrm>
            <a:off x="6174472" y="3889933"/>
            <a:ext cx="854140" cy="461665"/>
          </a:xfrm>
          <a:prstGeom prst="rect">
            <a:avLst/>
          </a:prstGeom>
          <a:noFill/>
        </p:spPr>
        <p:txBody>
          <a:bodyPr wrap="square" rtlCol="0">
            <a:spAutoFit/>
          </a:bodyPr>
          <a:lstStyle/>
          <a:p>
            <a:r>
              <a:rPr lang="en-GB" sz="800" b="1" dirty="0"/>
              <a:t>Batch ML Deployment</a:t>
            </a:r>
          </a:p>
          <a:p>
            <a:pPr marL="171450" indent="-171450">
              <a:buFontTx/>
              <a:buChar char="-"/>
            </a:pPr>
            <a:endParaRPr lang="en-GB" sz="800" b="1" dirty="0"/>
          </a:p>
        </p:txBody>
      </p:sp>
      <p:sp>
        <p:nvSpPr>
          <p:cNvPr id="60" name="TextBox 59">
            <a:extLst>
              <a:ext uri="{FF2B5EF4-FFF2-40B4-BE49-F238E27FC236}">
                <a16:creationId xmlns:a16="http://schemas.microsoft.com/office/drawing/2014/main" id="{844D0B5B-8B10-A2AA-D8D8-63FB15F8BC00}"/>
              </a:ext>
            </a:extLst>
          </p:cNvPr>
          <p:cNvSpPr txBox="1"/>
          <p:nvPr/>
        </p:nvSpPr>
        <p:spPr>
          <a:xfrm>
            <a:off x="3361479" y="411310"/>
            <a:ext cx="3441756" cy="461665"/>
          </a:xfrm>
          <a:prstGeom prst="rect">
            <a:avLst/>
          </a:prstGeom>
          <a:noFill/>
        </p:spPr>
        <p:txBody>
          <a:bodyPr wrap="square" rtlCol="0">
            <a:spAutoFit/>
          </a:bodyPr>
          <a:lstStyle/>
          <a:p>
            <a:r>
              <a:rPr lang="en-GB" sz="800" dirty="0"/>
              <a:t>Currently a preview feature that is used to quantify and alert users of possible data drift.</a:t>
            </a:r>
          </a:p>
          <a:p>
            <a:pPr marL="171450" indent="-171450">
              <a:buFontTx/>
              <a:buChar char="-"/>
            </a:pPr>
            <a:endParaRPr lang="en-GB" sz="800" dirty="0"/>
          </a:p>
        </p:txBody>
      </p:sp>
      <p:pic>
        <p:nvPicPr>
          <p:cNvPr id="61" name="Picture 60">
            <a:extLst>
              <a:ext uri="{FF2B5EF4-FFF2-40B4-BE49-F238E27FC236}">
                <a16:creationId xmlns:a16="http://schemas.microsoft.com/office/drawing/2014/main" id="{08CE6C64-6E81-D386-3B82-AA494B3ABB5A}"/>
              </a:ext>
            </a:extLst>
          </p:cNvPr>
          <p:cNvPicPr>
            <a:picLocks noChangeAspect="1"/>
          </p:cNvPicPr>
          <p:nvPr/>
        </p:nvPicPr>
        <p:blipFill rotWithShape="1">
          <a:blip r:embed="rId15"/>
          <a:srcRect b="14052"/>
          <a:stretch/>
        </p:blipFill>
        <p:spPr>
          <a:xfrm>
            <a:off x="2824703" y="1681195"/>
            <a:ext cx="1923445" cy="581386"/>
          </a:xfrm>
          <a:prstGeom prst="rect">
            <a:avLst/>
          </a:prstGeom>
        </p:spPr>
      </p:pic>
      <p:sp>
        <p:nvSpPr>
          <p:cNvPr id="62" name="TextBox 61">
            <a:extLst>
              <a:ext uri="{FF2B5EF4-FFF2-40B4-BE49-F238E27FC236}">
                <a16:creationId xmlns:a16="http://schemas.microsoft.com/office/drawing/2014/main" id="{AAE7C3B3-5C87-B5FB-C0A4-738B4F37E38C}"/>
              </a:ext>
            </a:extLst>
          </p:cNvPr>
          <p:cNvSpPr txBox="1"/>
          <p:nvPr/>
        </p:nvSpPr>
        <p:spPr>
          <a:xfrm>
            <a:off x="2939409" y="678226"/>
            <a:ext cx="3719823" cy="584775"/>
          </a:xfrm>
          <a:prstGeom prst="rect">
            <a:avLst/>
          </a:prstGeom>
          <a:noFill/>
        </p:spPr>
        <p:txBody>
          <a:bodyPr wrap="square" rtlCol="0">
            <a:spAutoFit/>
          </a:bodyPr>
          <a:lstStyle/>
          <a:p>
            <a:r>
              <a:rPr lang="en-GB" sz="800" dirty="0"/>
              <a:t>There are 3 main types of drift:</a:t>
            </a:r>
          </a:p>
          <a:p>
            <a:pPr marL="171450" indent="-171450">
              <a:buFontTx/>
              <a:buChar char="-"/>
            </a:pPr>
            <a:r>
              <a:rPr lang="en-GB" sz="800" dirty="0"/>
              <a:t>Feature drift: distribution of our features change.</a:t>
            </a:r>
          </a:p>
          <a:p>
            <a:pPr marL="171450" indent="-171450">
              <a:buFontTx/>
              <a:buChar char="-"/>
            </a:pPr>
            <a:r>
              <a:rPr lang="en-GB" sz="800" dirty="0"/>
              <a:t>Label drift: distribution of our label changes.</a:t>
            </a:r>
          </a:p>
          <a:p>
            <a:pPr marL="171450" indent="-171450">
              <a:buFontTx/>
              <a:buChar char="-"/>
            </a:pPr>
            <a:r>
              <a:rPr lang="en-GB" sz="800" dirty="0"/>
              <a:t>Concept drift: the application of the model changes.</a:t>
            </a:r>
          </a:p>
        </p:txBody>
      </p:sp>
      <p:pic>
        <p:nvPicPr>
          <p:cNvPr id="63" name="Picture 62">
            <a:extLst>
              <a:ext uri="{FF2B5EF4-FFF2-40B4-BE49-F238E27FC236}">
                <a16:creationId xmlns:a16="http://schemas.microsoft.com/office/drawing/2014/main" id="{C3784DFC-E72B-7DFB-04A9-7571709EDF87}"/>
              </a:ext>
            </a:extLst>
          </p:cNvPr>
          <p:cNvPicPr>
            <a:picLocks noChangeAspect="1"/>
          </p:cNvPicPr>
          <p:nvPr/>
        </p:nvPicPr>
        <p:blipFill>
          <a:blip r:embed="rId16"/>
          <a:stretch>
            <a:fillRect/>
          </a:stretch>
        </p:blipFill>
        <p:spPr>
          <a:xfrm>
            <a:off x="5104057" y="1280504"/>
            <a:ext cx="1502481" cy="1269230"/>
          </a:xfrm>
          <a:prstGeom prst="rect">
            <a:avLst/>
          </a:prstGeom>
        </p:spPr>
      </p:pic>
      <p:pic>
        <p:nvPicPr>
          <p:cNvPr id="64" name="Picture 63">
            <a:extLst>
              <a:ext uri="{FF2B5EF4-FFF2-40B4-BE49-F238E27FC236}">
                <a16:creationId xmlns:a16="http://schemas.microsoft.com/office/drawing/2014/main" id="{E353EE9B-9EC6-510A-A34D-F59A8388519D}"/>
              </a:ext>
            </a:extLst>
          </p:cNvPr>
          <p:cNvPicPr>
            <a:picLocks noChangeAspect="1"/>
          </p:cNvPicPr>
          <p:nvPr/>
        </p:nvPicPr>
        <p:blipFill>
          <a:blip r:embed="rId17"/>
          <a:stretch>
            <a:fillRect/>
          </a:stretch>
        </p:blipFill>
        <p:spPr>
          <a:xfrm>
            <a:off x="2824168" y="2289719"/>
            <a:ext cx="2232196" cy="878023"/>
          </a:xfrm>
          <a:prstGeom prst="rect">
            <a:avLst/>
          </a:prstGeom>
        </p:spPr>
      </p:pic>
      <p:sp>
        <p:nvSpPr>
          <p:cNvPr id="65" name="TextBox 64">
            <a:extLst>
              <a:ext uri="{FF2B5EF4-FFF2-40B4-BE49-F238E27FC236}">
                <a16:creationId xmlns:a16="http://schemas.microsoft.com/office/drawing/2014/main" id="{46497F77-43BA-0AA1-13C8-00A4AA56E000}"/>
              </a:ext>
            </a:extLst>
          </p:cNvPr>
          <p:cNvSpPr txBox="1"/>
          <p:nvPr/>
        </p:nvSpPr>
        <p:spPr>
          <a:xfrm>
            <a:off x="2808870" y="1221195"/>
            <a:ext cx="2216616" cy="461665"/>
          </a:xfrm>
          <a:prstGeom prst="rect">
            <a:avLst/>
          </a:prstGeom>
          <a:noFill/>
        </p:spPr>
        <p:txBody>
          <a:bodyPr wrap="square" rtlCol="0">
            <a:spAutoFit/>
          </a:bodyPr>
          <a:lstStyle/>
          <a:p>
            <a:r>
              <a:rPr lang="en-GB" sz="800" dirty="0"/>
              <a:t>Azure ML drift detection focuses on feature drift.</a:t>
            </a:r>
          </a:p>
          <a:p>
            <a:r>
              <a:rPr lang="en-GB" sz="800" dirty="0"/>
              <a:t>You can setup email alerts for when drift exceeds a certain amount</a:t>
            </a:r>
          </a:p>
        </p:txBody>
      </p:sp>
      <p:sp>
        <p:nvSpPr>
          <p:cNvPr id="66" name="TextBox 65">
            <a:extLst>
              <a:ext uri="{FF2B5EF4-FFF2-40B4-BE49-F238E27FC236}">
                <a16:creationId xmlns:a16="http://schemas.microsoft.com/office/drawing/2014/main" id="{B44E995E-B954-AAA1-EFF7-0E5B193C8A67}"/>
              </a:ext>
            </a:extLst>
          </p:cNvPr>
          <p:cNvSpPr txBox="1"/>
          <p:nvPr/>
        </p:nvSpPr>
        <p:spPr>
          <a:xfrm>
            <a:off x="4948957" y="257384"/>
            <a:ext cx="1483591" cy="215444"/>
          </a:xfrm>
          <a:prstGeom prst="rect">
            <a:avLst/>
          </a:prstGeom>
          <a:noFill/>
        </p:spPr>
        <p:txBody>
          <a:bodyPr wrap="square">
            <a:spAutoFit/>
          </a:bodyPr>
          <a:lstStyle/>
          <a:p>
            <a:r>
              <a:rPr lang="en-GB" sz="800" i="1" dirty="0"/>
              <a:t>$ pip install azureml-datadrift</a:t>
            </a:r>
          </a:p>
        </p:txBody>
      </p:sp>
      <p:sp>
        <p:nvSpPr>
          <p:cNvPr id="67" name="TextBox 66">
            <a:extLst>
              <a:ext uri="{FF2B5EF4-FFF2-40B4-BE49-F238E27FC236}">
                <a16:creationId xmlns:a16="http://schemas.microsoft.com/office/drawing/2014/main" id="{A40466DE-6DB8-2B71-BE50-5501657C42DB}"/>
              </a:ext>
            </a:extLst>
          </p:cNvPr>
          <p:cNvSpPr txBox="1"/>
          <p:nvPr/>
        </p:nvSpPr>
        <p:spPr>
          <a:xfrm>
            <a:off x="22271" y="545314"/>
            <a:ext cx="2691326" cy="338554"/>
          </a:xfrm>
          <a:prstGeom prst="rect">
            <a:avLst/>
          </a:prstGeom>
          <a:noFill/>
        </p:spPr>
        <p:txBody>
          <a:bodyPr wrap="square" rtlCol="0">
            <a:spAutoFit/>
          </a:bodyPr>
          <a:lstStyle/>
          <a:p>
            <a:r>
              <a:rPr lang="en-GB" sz="800" dirty="0"/>
              <a:t>Most straight forward aspect of Azure Machine Learning studio. It’s a place where we can run scripts and notebooks.</a:t>
            </a:r>
          </a:p>
        </p:txBody>
      </p:sp>
      <p:pic>
        <p:nvPicPr>
          <p:cNvPr id="68" name="Picture 67">
            <a:extLst>
              <a:ext uri="{FF2B5EF4-FFF2-40B4-BE49-F238E27FC236}">
                <a16:creationId xmlns:a16="http://schemas.microsoft.com/office/drawing/2014/main" id="{34134938-2F61-5D9B-DBCC-11B0424B8A35}"/>
              </a:ext>
            </a:extLst>
          </p:cNvPr>
          <p:cNvPicPr>
            <a:picLocks noChangeAspect="1"/>
          </p:cNvPicPr>
          <p:nvPr/>
        </p:nvPicPr>
        <p:blipFill>
          <a:blip r:embed="rId18"/>
          <a:stretch>
            <a:fillRect/>
          </a:stretch>
        </p:blipFill>
        <p:spPr>
          <a:xfrm>
            <a:off x="102681" y="876013"/>
            <a:ext cx="2486459" cy="863103"/>
          </a:xfrm>
          <a:prstGeom prst="rect">
            <a:avLst/>
          </a:prstGeom>
        </p:spPr>
      </p:pic>
      <p:sp>
        <p:nvSpPr>
          <p:cNvPr id="69" name="TextBox 68">
            <a:extLst>
              <a:ext uri="{FF2B5EF4-FFF2-40B4-BE49-F238E27FC236}">
                <a16:creationId xmlns:a16="http://schemas.microsoft.com/office/drawing/2014/main" id="{8DD41A9D-46DD-88E9-CD24-28163C9CDD85}"/>
              </a:ext>
            </a:extLst>
          </p:cNvPr>
          <p:cNvSpPr txBox="1"/>
          <p:nvPr/>
        </p:nvSpPr>
        <p:spPr>
          <a:xfrm>
            <a:off x="44492" y="1737110"/>
            <a:ext cx="2544648" cy="1569660"/>
          </a:xfrm>
          <a:prstGeom prst="rect">
            <a:avLst/>
          </a:prstGeom>
          <a:noFill/>
        </p:spPr>
        <p:txBody>
          <a:bodyPr wrap="square" rtlCol="0">
            <a:spAutoFit/>
          </a:bodyPr>
          <a:lstStyle/>
          <a:p>
            <a:pPr marL="171450" indent="-171450">
              <a:buFontTx/>
              <a:buChar char="-"/>
            </a:pPr>
            <a:r>
              <a:rPr lang="en-GB" sz="800" dirty="0"/>
              <a:t>To run we need to be connected to a compute instance.</a:t>
            </a:r>
          </a:p>
          <a:p>
            <a:pPr marL="171450" indent="-171450">
              <a:buFontTx/>
              <a:buChar char="-"/>
            </a:pPr>
            <a:r>
              <a:rPr lang="en-GB" sz="800" dirty="0"/>
              <a:t>Compute instance is charged in /hour.</a:t>
            </a:r>
          </a:p>
          <a:p>
            <a:pPr marL="171450" indent="-171450">
              <a:buFontTx/>
              <a:buChar char="-"/>
            </a:pPr>
            <a:r>
              <a:rPr lang="en-GB" sz="800" dirty="0"/>
              <a:t>In advanced setting we can set timeout for our compute instances.</a:t>
            </a:r>
          </a:p>
          <a:p>
            <a:pPr marL="171450" indent="-171450">
              <a:buFontTx/>
              <a:buChar char="-"/>
            </a:pPr>
            <a:r>
              <a:rPr lang="en-GB" sz="800" dirty="0"/>
              <a:t>Designed that everyone gets their own compute instance and is responsible for turning this off and on.</a:t>
            </a:r>
          </a:p>
          <a:p>
            <a:pPr marL="171450" indent="-171450">
              <a:buFontTx/>
              <a:buChar char="-"/>
            </a:pPr>
            <a:r>
              <a:rPr lang="en-GB" sz="800" dirty="0"/>
              <a:t>Models can be trained in the same way as locally, although data needs to be linked in the data assets area.</a:t>
            </a:r>
          </a:p>
          <a:p>
            <a:pPr marL="171450" indent="-171450">
              <a:buFontTx/>
              <a:buChar char="-"/>
            </a:pPr>
            <a:endParaRPr lang="en-GB" sz="800" dirty="0"/>
          </a:p>
        </p:txBody>
      </p:sp>
      <p:pic>
        <p:nvPicPr>
          <p:cNvPr id="70" name="Picture 69">
            <a:extLst>
              <a:ext uri="{FF2B5EF4-FFF2-40B4-BE49-F238E27FC236}">
                <a16:creationId xmlns:a16="http://schemas.microsoft.com/office/drawing/2014/main" id="{0475DAB5-F689-CFAD-2AFE-F826366817BD}"/>
              </a:ext>
            </a:extLst>
          </p:cNvPr>
          <p:cNvPicPr>
            <a:picLocks noChangeAspect="1"/>
          </p:cNvPicPr>
          <p:nvPr/>
        </p:nvPicPr>
        <p:blipFill>
          <a:blip r:embed="rId19"/>
          <a:stretch>
            <a:fillRect/>
          </a:stretch>
        </p:blipFill>
        <p:spPr>
          <a:xfrm>
            <a:off x="102681" y="5690216"/>
            <a:ext cx="906765" cy="1019032"/>
          </a:xfrm>
          <a:prstGeom prst="rect">
            <a:avLst/>
          </a:prstGeom>
        </p:spPr>
      </p:pic>
      <p:sp>
        <p:nvSpPr>
          <p:cNvPr id="71" name="TextBox 70">
            <a:extLst>
              <a:ext uri="{FF2B5EF4-FFF2-40B4-BE49-F238E27FC236}">
                <a16:creationId xmlns:a16="http://schemas.microsoft.com/office/drawing/2014/main" id="{81506F5F-FB3C-FE8A-5F7E-A005D294D3A8}"/>
              </a:ext>
            </a:extLst>
          </p:cNvPr>
          <p:cNvSpPr txBox="1"/>
          <p:nvPr/>
        </p:nvSpPr>
        <p:spPr>
          <a:xfrm>
            <a:off x="983855" y="6103734"/>
            <a:ext cx="2081485" cy="707886"/>
          </a:xfrm>
          <a:prstGeom prst="rect">
            <a:avLst/>
          </a:prstGeom>
          <a:noFill/>
        </p:spPr>
        <p:txBody>
          <a:bodyPr wrap="square" rtlCol="0">
            <a:spAutoFit/>
          </a:bodyPr>
          <a:lstStyle/>
          <a:p>
            <a:pPr marL="171450" indent="-171450">
              <a:buFontTx/>
              <a:buChar char="-"/>
            </a:pPr>
            <a:r>
              <a:rPr lang="en-GB" sz="800" dirty="0"/>
              <a:t>Drag and drop style to training ML models.</a:t>
            </a:r>
          </a:p>
          <a:p>
            <a:pPr marL="171450" indent="-171450">
              <a:buFontTx/>
              <a:buChar char="-"/>
            </a:pPr>
            <a:r>
              <a:rPr lang="en-GB" sz="800" dirty="0"/>
              <a:t>Select from a set of components which we need to configure in order to produce something meaningful.</a:t>
            </a:r>
          </a:p>
        </p:txBody>
      </p:sp>
      <p:sp>
        <p:nvSpPr>
          <p:cNvPr id="72" name="TextBox 71">
            <a:extLst>
              <a:ext uri="{FF2B5EF4-FFF2-40B4-BE49-F238E27FC236}">
                <a16:creationId xmlns:a16="http://schemas.microsoft.com/office/drawing/2014/main" id="{D4D697F7-F50A-953B-BF2B-D22B32EE41E1}"/>
              </a:ext>
            </a:extLst>
          </p:cNvPr>
          <p:cNvSpPr txBox="1"/>
          <p:nvPr/>
        </p:nvSpPr>
        <p:spPr>
          <a:xfrm>
            <a:off x="143692" y="3806943"/>
            <a:ext cx="1534270" cy="1692771"/>
          </a:xfrm>
          <a:prstGeom prst="rect">
            <a:avLst/>
          </a:prstGeom>
          <a:noFill/>
        </p:spPr>
        <p:txBody>
          <a:bodyPr wrap="square" rtlCol="0">
            <a:spAutoFit/>
          </a:bodyPr>
          <a:lstStyle/>
          <a:p>
            <a:pPr marL="171450" indent="-171450">
              <a:buFontTx/>
              <a:buChar char="-"/>
            </a:pPr>
            <a:r>
              <a:rPr lang="en-GB" sz="800" dirty="0"/>
              <a:t>Powerful tool for initial exploration of possible models.</a:t>
            </a:r>
          </a:p>
          <a:p>
            <a:pPr marL="171450" indent="-171450">
              <a:buFontTx/>
              <a:buChar char="-"/>
            </a:pPr>
            <a:r>
              <a:rPr lang="en-GB" sz="800" dirty="0"/>
              <a:t>Will train tens or possibly hundreds of models on your data to find the most optimal model.</a:t>
            </a:r>
          </a:p>
          <a:p>
            <a:pPr marL="171450" indent="-171450">
              <a:buFontTx/>
              <a:buChar char="-"/>
            </a:pPr>
            <a:r>
              <a:rPr lang="en-GB" sz="800" dirty="0"/>
              <a:t>Typically done first with further hyperparameter tuning and other optimisations (further feature engineering etc.) done in a notebook.</a:t>
            </a:r>
          </a:p>
        </p:txBody>
      </p:sp>
      <p:pic>
        <p:nvPicPr>
          <p:cNvPr id="73" name="Picture 72">
            <a:extLst>
              <a:ext uri="{FF2B5EF4-FFF2-40B4-BE49-F238E27FC236}">
                <a16:creationId xmlns:a16="http://schemas.microsoft.com/office/drawing/2014/main" id="{77CD1518-AE0A-119E-A7DE-008D3BD0EC5C}"/>
              </a:ext>
            </a:extLst>
          </p:cNvPr>
          <p:cNvPicPr>
            <a:picLocks noChangeAspect="1"/>
          </p:cNvPicPr>
          <p:nvPr/>
        </p:nvPicPr>
        <p:blipFill>
          <a:blip r:embed="rId20"/>
          <a:stretch>
            <a:fillRect/>
          </a:stretch>
        </p:blipFill>
        <p:spPr>
          <a:xfrm>
            <a:off x="1980978" y="4231028"/>
            <a:ext cx="891328" cy="1231352"/>
          </a:xfrm>
          <a:prstGeom prst="rect">
            <a:avLst/>
          </a:prstGeom>
        </p:spPr>
      </p:pic>
      <p:pic>
        <p:nvPicPr>
          <p:cNvPr id="74" name="Picture 8" descr="MLflow Documentation — MLflow 2.2.2 documentation">
            <a:extLst>
              <a:ext uri="{FF2B5EF4-FFF2-40B4-BE49-F238E27FC236}">
                <a16:creationId xmlns:a16="http://schemas.microsoft.com/office/drawing/2014/main" id="{5770E886-4873-BBA6-AD80-F2C8746124D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147323" y="3888103"/>
            <a:ext cx="560202" cy="205407"/>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550BC12-D784-0711-9938-AC81F9714626}"/>
              </a:ext>
            </a:extLst>
          </p:cNvPr>
          <p:cNvSpPr txBox="1"/>
          <p:nvPr/>
        </p:nvSpPr>
        <p:spPr>
          <a:xfrm>
            <a:off x="2895398" y="3597039"/>
            <a:ext cx="1311478" cy="261610"/>
          </a:xfrm>
          <a:prstGeom prst="rect">
            <a:avLst/>
          </a:prstGeom>
          <a:noFill/>
        </p:spPr>
        <p:txBody>
          <a:bodyPr wrap="square" rtlCol="0">
            <a:spAutoFit/>
          </a:bodyPr>
          <a:lstStyle/>
          <a:p>
            <a:r>
              <a:rPr lang="en-GB" sz="1100" b="1" dirty="0"/>
              <a:t>Assets in Azure ML</a:t>
            </a:r>
          </a:p>
        </p:txBody>
      </p:sp>
      <p:sp>
        <p:nvSpPr>
          <p:cNvPr id="76" name="Speech Bubble: Rectangle 75">
            <a:extLst>
              <a:ext uri="{FF2B5EF4-FFF2-40B4-BE49-F238E27FC236}">
                <a16:creationId xmlns:a16="http://schemas.microsoft.com/office/drawing/2014/main" id="{7197B9FA-4239-BF2D-5EC5-DA5121ECAC3B}"/>
              </a:ext>
            </a:extLst>
          </p:cNvPr>
          <p:cNvSpPr/>
          <p:nvPr/>
        </p:nvSpPr>
        <p:spPr>
          <a:xfrm>
            <a:off x="3003759" y="3987638"/>
            <a:ext cx="1427516" cy="192923"/>
          </a:xfrm>
          <a:prstGeom prst="wedgeRectCallout">
            <a:avLst>
              <a:gd name="adj1" fmla="val -89549"/>
              <a:gd name="adj2" fmla="val 151860"/>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Here we link to various possible data sources including data lake gen2.</a:t>
            </a:r>
          </a:p>
        </p:txBody>
      </p:sp>
      <p:sp>
        <p:nvSpPr>
          <p:cNvPr id="77" name="Speech Bubble: Rectangle 76">
            <a:extLst>
              <a:ext uri="{FF2B5EF4-FFF2-40B4-BE49-F238E27FC236}">
                <a16:creationId xmlns:a16="http://schemas.microsoft.com/office/drawing/2014/main" id="{FB7C52AC-DACD-1D31-30DB-A4826990C3E3}"/>
              </a:ext>
            </a:extLst>
          </p:cNvPr>
          <p:cNvSpPr/>
          <p:nvPr/>
        </p:nvSpPr>
        <p:spPr>
          <a:xfrm>
            <a:off x="3003759" y="4341118"/>
            <a:ext cx="1427516" cy="111985"/>
          </a:xfrm>
          <a:prstGeom prst="wedgeRectCallout">
            <a:avLst>
              <a:gd name="adj1" fmla="val -94408"/>
              <a:gd name="adj2" fmla="val 137715"/>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Place where we can look at our experiments.</a:t>
            </a:r>
          </a:p>
        </p:txBody>
      </p:sp>
      <p:sp>
        <p:nvSpPr>
          <p:cNvPr id="78" name="Speech Bubble: Rectangle 77">
            <a:extLst>
              <a:ext uri="{FF2B5EF4-FFF2-40B4-BE49-F238E27FC236}">
                <a16:creationId xmlns:a16="http://schemas.microsoft.com/office/drawing/2014/main" id="{8DCE1028-7BD1-3A15-75CF-96C1D119FB01}"/>
              </a:ext>
            </a:extLst>
          </p:cNvPr>
          <p:cNvSpPr/>
          <p:nvPr/>
        </p:nvSpPr>
        <p:spPr>
          <a:xfrm>
            <a:off x="2409783" y="5662626"/>
            <a:ext cx="1427516" cy="151350"/>
          </a:xfrm>
          <a:prstGeom prst="wedgeRectCallout">
            <a:avLst>
              <a:gd name="adj1" fmla="val -51116"/>
              <a:gd name="adj2" fmla="val -192582"/>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View of our managed endpoints used in live deployment.</a:t>
            </a:r>
          </a:p>
        </p:txBody>
      </p:sp>
      <p:sp>
        <p:nvSpPr>
          <p:cNvPr id="79" name="Speech Bubble: Rectangle 78">
            <a:extLst>
              <a:ext uri="{FF2B5EF4-FFF2-40B4-BE49-F238E27FC236}">
                <a16:creationId xmlns:a16="http://schemas.microsoft.com/office/drawing/2014/main" id="{E7959F1E-C07C-4BE6-C162-F26A5F30EA49}"/>
              </a:ext>
            </a:extLst>
          </p:cNvPr>
          <p:cNvSpPr/>
          <p:nvPr/>
        </p:nvSpPr>
        <p:spPr>
          <a:xfrm>
            <a:off x="3003759" y="5381203"/>
            <a:ext cx="1427516" cy="192923"/>
          </a:xfrm>
          <a:prstGeom prst="wedgeRectCallout">
            <a:avLst>
              <a:gd name="adj1" fmla="val -88886"/>
              <a:gd name="adj2" fmla="val -133175"/>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Saved models which are tracked using open source ML flow.</a:t>
            </a:r>
          </a:p>
        </p:txBody>
      </p:sp>
      <p:sp>
        <p:nvSpPr>
          <p:cNvPr id="80" name="Speech Bubble: Rectangle 79">
            <a:extLst>
              <a:ext uri="{FF2B5EF4-FFF2-40B4-BE49-F238E27FC236}">
                <a16:creationId xmlns:a16="http://schemas.microsoft.com/office/drawing/2014/main" id="{FFD56EAD-C69A-5633-176C-0DFDE51559E4}"/>
              </a:ext>
            </a:extLst>
          </p:cNvPr>
          <p:cNvSpPr/>
          <p:nvPr/>
        </p:nvSpPr>
        <p:spPr>
          <a:xfrm>
            <a:off x="3003759" y="5086674"/>
            <a:ext cx="1427516" cy="192923"/>
          </a:xfrm>
          <a:prstGeom prst="wedgeRectCallout">
            <a:avLst>
              <a:gd name="adj1" fmla="val -74750"/>
              <a:gd name="adj2" fmla="val -67799"/>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Environments needed to run our notebooks and train our models.</a:t>
            </a:r>
          </a:p>
        </p:txBody>
      </p:sp>
      <p:sp>
        <p:nvSpPr>
          <p:cNvPr id="81" name="Speech Bubble: Rectangle 80">
            <a:extLst>
              <a:ext uri="{FF2B5EF4-FFF2-40B4-BE49-F238E27FC236}">
                <a16:creationId xmlns:a16="http://schemas.microsoft.com/office/drawing/2014/main" id="{73972615-0258-70AD-6E13-104E8B5806C5}"/>
              </a:ext>
            </a:extLst>
          </p:cNvPr>
          <p:cNvSpPr/>
          <p:nvPr/>
        </p:nvSpPr>
        <p:spPr>
          <a:xfrm>
            <a:off x="3001922" y="4556659"/>
            <a:ext cx="1427516" cy="192923"/>
          </a:xfrm>
          <a:prstGeom prst="wedgeRectCallout">
            <a:avLst>
              <a:gd name="adj1" fmla="val -75854"/>
              <a:gd name="adj2" fmla="val 30264"/>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Building blocks that allow us to perform specific tasks often used in the designer.</a:t>
            </a:r>
          </a:p>
        </p:txBody>
      </p:sp>
      <p:pic>
        <p:nvPicPr>
          <p:cNvPr id="82" name="Picture 81">
            <a:extLst>
              <a:ext uri="{FF2B5EF4-FFF2-40B4-BE49-F238E27FC236}">
                <a16:creationId xmlns:a16="http://schemas.microsoft.com/office/drawing/2014/main" id="{39EC6F75-5268-640F-E5F3-4DDF9EEA8747}"/>
              </a:ext>
            </a:extLst>
          </p:cNvPr>
          <p:cNvPicPr>
            <a:picLocks noChangeAspect="1"/>
          </p:cNvPicPr>
          <p:nvPr/>
        </p:nvPicPr>
        <p:blipFill rotWithShape="1">
          <a:blip r:embed="rId2"/>
          <a:srcRect l="40780" t="25553" r="37184" b="27693"/>
          <a:stretch/>
        </p:blipFill>
        <p:spPr>
          <a:xfrm>
            <a:off x="2247821" y="3463668"/>
            <a:ext cx="369178" cy="404481"/>
          </a:xfrm>
          <a:prstGeom prst="rect">
            <a:avLst/>
          </a:prstGeom>
        </p:spPr>
      </p:pic>
      <p:sp>
        <p:nvSpPr>
          <p:cNvPr id="83" name="Speech Bubble: Rectangle 82">
            <a:extLst>
              <a:ext uri="{FF2B5EF4-FFF2-40B4-BE49-F238E27FC236}">
                <a16:creationId xmlns:a16="http://schemas.microsoft.com/office/drawing/2014/main" id="{A745D2E2-7970-AAAB-E643-DD1BD6FF1DB7}"/>
              </a:ext>
            </a:extLst>
          </p:cNvPr>
          <p:cNvSpPr/>
          <p:nvPr/>
        </p:nvSpPr>
        <p:spPr>
          <a:xfrm>
            <a:off x="3003759" y="4823463"/>
            <a:ext cx="1427516" cy="192923"/>
          </a:xfrm>
          <a:prstGeom prst="wedgeRectCallout">
            <a:avLst>
              <a:gd name="adj1" fmla="val -83585"/>
              <a:gd name="adj2" fmla="val -12231"/>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Executable workflow builder that could take us from raw data to trained model.</a:t>
            </a:r>
          </a:p>
        </p:txBody>
      </p:sp>
    </p:spTree>
    <p:extLst>
      <p:ext uri="{BB962C8B-B14F-4D97-AF65-F5344CB8AC3E}">
        <p14:creationId xmlns:p14="http://schemas.microsoft.com/office/powerpoint/2010/main" val="384570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B5D2B5-033D-7243-FA0C-52C7B784E6BC}"/>
              </a:ext>
            </a:extLst>
          </p:cNvPr>
          <p:cNvSpPr/>
          <p:nvPr/>
        </p:nvSpPr>
        <p:spPr>
          <a:xfrm>
            <a:off x="0" y="0"/>
            <a:ext cx="12192000" cy="6858000"/>
          </a:xfrm>
          <a:prstGeom prst="rect">
            <a:avLst/>
          </a:prstGeom>
          <a:solidFill>
            <a:schemeClr val="accent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2" descr="3 Things You Should Know About Azure Synapse Dedicated SQL Pools">
            <a:extLst>
              <a:ext uri="{FF2B5EF4-FFF2-40B4-BE49-F238E27FC236}">
                <a16:creationId xmlns:a16="http://schemas.microsoft.com/office/drawing/2014/main" id="{C4DBDDA4-84DA-6BD1-E499-9B1052397D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88" r="16597"/>
          <a:stretch/>
        </p:blipFill>
        <p:spPr bwMode="auto">
          <a:xfrm>
            <a:off x="5340605" y="2819198"/>
            <a:ext cx="1514764" cy="942398"/>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3904EFA1-629C-EB69-B2F1-7B07CC64AFB1}"/>
              </a:ext>
            </a:extLst>
          </p:cNvPr>
          <p:cNvSpPr/>
          <p:nvPr/>
        </p:nvSpPr>
        <p:spPr>
          <a:xfrm>
            <a:off x="2807702" y="47943"/>
            <a:ext cx="2733450" cy="3379452"/>
          </a:xfrm>
          <a:custGeom>
            <a:avLst/>
            <a:gdLst>
              <a:gd name="connsiteX0" fmla="*/ 27596 w 2733450"/>
              <a:gd name="connsiteY0" fmla="*/ 455306 h 3379452"/>
              <a:gd name="connsiteX1" fmla="*/ 30885 w 2733450"/>
              <a:gd name="connsiteY1" fmla="*/ 1198667 h 3379452"/>
              <a:gd name="connsiteX2" fmla="*/ 14439 w 2733450"/>
              <a:gd name="connsiteY2" fmla="*/ 2537375 h 3379452"/>
              <a:gd name="connsiteX3" fmla="*/ 267708 w 2733450"/>
              <a:gd name="connsiteY3" fmla="*/ 3001153 h 3379452"/>
              <a:gd name="connsiteX4" fmla="*/ 830163 w 2733450"/>
              <a:gd name="connsiteY4" fmla="*/ 3106408 h 3379452"/>
              <a:gd name="connsiteX5" fmla="*/ 1642597 w 2733450"/>
              <a:gd name="connsiteY5" fmla="*/ 3247844 h 3379452"/>
              <a:gd name="connsiteX6" fmla="*/ 2708301 w 2733450"/>
              <a:gd name="connsiteY6" fmla="*/ 3379412 h 3379452"/>
              <a:gd name="connsiteX7" fmla="*/ 2415561 w 2733450"/>
              <a:gd name="connsiteY7" fmla="*/ 3234687 h 3379452"/>
              <a:gd name="connsiteX8" fmla="*/ 2622781 w 2733450"/>
              <a:gd name="connsiteY8" fmla="*/ 3112986 h 3379452"/>
              <a:gd name="connsiteX9" fmla="*/ 2708301 w 2733450"/>
              <a:gd name="connsiteY9" fmla="*/ 2708414 h 3379452"/>
              <a:gd name="connsiteX10" fmla="*/ 2609625 w 2733450"/>
              <a:gd name="connsiteY10" fmla="*/ 1928871 h 3379452"/>
              <a:gd name="connsiteX11" fmla="*/ 2563576 w 2733450"/>
              <a:gd name="connsiteY11" fmla="*/ 1205245 h 3379452"/>
              <a:gd name="connsiteX12" fmla="*/ 2543840 w 2733450"/>
              <a:gd name="connsiteY12" fmla="*/ 103361 h 3379452"/>
              <a:gd name="connsiteX13" fmla="*/ 2040592 w 2733450"/>
              <a:gd name="connsiteY13" fmla="*/ 37576 h 3379452"/>
              <a:gd name="connsiteX14" fmla="*/ 1780744 w 2733450"/>
              <a:gd name="connsiteY14" fmla="*/ 21130 h 3379452"/>
              <a:gd name="connsiteX15" fmla="*/ 1297230 w 2733450"/>
              <a:gd name="connsiteY15" fmla="*/ 63890 h 3379452"/>
              <a:gd name="connsiteX16" fmla="*/ 491374 w 2733450"/>
              <a:gd name="connsiteY16" fmla="*/ 17841 h 3379452"/>
              <a:gd name="connsiteX17" fmla="*/ 132851 w 2733450"/>
              <a:gd name="connsiteY17" fmla="*/ 70469 h 3379452"/>
              <a:gd name="connsiteX18" fmla="*/ 27596 w 2733450"/>
              <a:gd name="connsiteY18" fmla="*/ 455306 h 337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33450" h="3379452">
                <a:moveTo>
                  <a:pt x="27596" y="455306"/>
                </a:moveTo>
                <a:cubicBezTo>
                  <a:pt x="10602" y="643339"/>
                  <a:pt x="33078" y="851656"/>
                  <a:pt x="30885" y="1198667"/>
                </a:cubicBezTo>
                <a:cubicBezTo>
                  <a:pt x="28692" y="1545678"/>
                  <a:pt x="-25031" y="2236961"/>
                  <a:pt x="14439" y="2537375"/>
                </a:cubicBezTo>
                <a:cubicBezTo>
                  <a:pt x="53909" y="2837789"/>
                  <a:pt x="131754" y="2906314"/>
                  <a:pt x="267708" y="3001153"/>
                </a:cubicBezTo>
                <a:cubicBezTo>
                  <a:pt x="403662" y="3095992"/>
                  <a:pt x="830163" y="3106408"/>
                  <a:pt x="830163" y="3106408"/>
                </a:cubicBezTo>
                <a:cubicBezTo>
                  <a:pt x="1059311" y="3147523"/>
                  <a:pt x="1329574" y="3202343"/>
                  <a:pt x="1642597" y="3247844"/>
                </a:cubicBezTo>
                <a:cubicBezTo>
                  <a:pt x="1955620" y="3293345"/>
                  <a:pt x="2579474" y="3381605"/>
                  <a:pt x="2708301" y="3379412"/>
                </a:cubicBezTo>
                <a:cubicBezTo>
                  <a:pt x="2837128" y="3377219"/>
                  <a:pt x="2429814" y="3279091"/>
                  <a:pt x="2415561" y="3234687"/>
                </a:cubicBezTo>
                <a:cubicBezTo>
                  <a:pt x="2401308" y="3190283"/>
                  <a:pt x="2573991" y="3200698"/>
                  <a:pt x="2622781" y="3112986"/>
                </a:cubicBezTo>
                <a:cubicBezTo>
                  <a:pt x="2671571" y="3025274"/>
                  <a:pt x="2710494" y="2905766"/>
                  <a:pt x="2708301" y="2708414"/>
                </a:cubicBezTo>
                <a:cubicBezTo>
                  <a:pt x="2706108" y="2511062"/>
                  <a:pt x="2633746" y="2179399"/>
                  <a:pt x="2609625" y="1928871"/>
                </a:cubicBezTo>
                <a:cubicBezTo>
                  <a:pt x="2585504" y="1678343"/>
                  <a:pt x="2574540" y="1509497"/>
                  <a:pt x="2563576" y="1205245"/>
                </a:cubicBezTo>
                <a:cubicBezTo>
                  <a:pt x="2552612" y="900993"/>
                  <a:pt x="2631004" y="297972"/>
                  <a:pt x="2543840" y="103361"/>
                </a:cubicBezTo>
                <a:cubicBezTo>
                  <a:pt x="2456676" y="-91250"/>
                  <a:pt x="2167775" y="51281"/>
                  <a:pt x="2040592" y="37576"/>
                </a:cubicBezTo>
                <a:cubicBezTo>
                  <a:pt x="1913409" y="23871"/>
                  <a:pt x="1904637" y="16744"/>
                  <a:pt x="1780744" y="21130"/>
                </a:cubicBezTo>
                <a:cubicBezTo>
                  <a:pt x="1656851" y="25516"/>
                  <a:pt x="1512125" y="64438"/>
                  <a:pt x="1297230" y="63890"/>
                </a:cubicBezTo>
                <a:cubicBezTo>
                  <a:pt x="1082335" y="63342"/>
                  <a:pt x="685437" y="16745"/>
                  <a:pt x="491374" y="17841"/>
                </a:cubicBezTo>
                <a:cubicBezTo>
                  <a:pt x="297311" y="18937"/>
                  <a:pt x="211792" y="1944"/>
                  <a:pt x="132851" y="70469"/>
                </a:cubicBezTo>
                <a:cubicBezTo>
                  <a:pt x="53910" y="138994"/>
                  <a:pt x="44590" y="267273"/>
                  <a:pt x="27596" y="455306"/>
                </a:cubicBezTo>
                <a:close/>
              </a:path>
            </a:pathLst>
          </a:custGeom>
          <a:solidFill>
            <a:srgbClr val="FFD9D9">
              <a:alpha val="49804"/>
            </a:srgbClr>
          </a:solidFill>
          <a:ln>
            <a:solidFill>
              <a:srgbClr val="FF97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Freeform: Shape 6">
            <a:extLst>
              <a:ext uri="{FF2B5EF4-FFF2-40B4-BE49-F238E27FC236}">
                <a16:creationId xmlns:a16="http://schemas.microsoft.com/office/drawing/2014/main" id="{98964BF0-E875-A7F7-4322-CEB74946838D}"/>
              </a:ext>
            </a:extLst>
          </p:cNvPr>
          <p:cNvSpPr/>
          <p:nvPr/>
        </p:nvSpPr>
        <p:spPr>
          <a:xfrm>
            <a:off x="38796" y="75070"/>
            <a:ext cx="3600920" cy="3713603"/>
          </a:xfrm>
          <a:custGeom>
            <a:avLst/>
            <a:gdLst>
              <a:gd name="connsiteX0" fmla="*/ 129740 w 3600920"/>
              <a:gd name="connsiteY0" fmla="*/ 61194 h 3713603"/>
              <a:gd name="connsiteX1" fmla="*/ 746512 w 3600920"/>
              <a:gd name="connsiteY1" fmla="*/ 7405 h 3713603"/>
              <a:gd name="connsiteX2" fmla="*/ 1800762 w 3600920"/>
              <a:gd name="connsiteY2" fmla="*/ 186699 h 3713603"/>
              <a:gd name="connsiteX3" fmla="*/ 2482079 w 3600920"/>
              <a:gd name="connsiteY3" fmla="*/ 362408 h 3713603"/>
              <a:gd name="connsiteX4" fmla="*/ 2715162 w 3600920"/>
              <a:gd name="connsiteY4" fmla="*/ 588318 h 3713603"/>
              <a:gd name="connsiteX5" fmla="*/ 2629100 w 3600920"/>
              <a:gd name="connsiteY5" fmla="*/ 1047311 h 3713603"/>
              <a:gd name="connsiteX6" fmla="*/ 2650616 w 3600920"/>
              <a:gd name="connsiteY6" fmla="*/ 2298784 h 3713603"/>
              <a:gd name="connsiteX7" fmla="*/ 2779708 w 3600920"/>
              <a:gd name="connsiteY7" fmla="*/ 2965758 h 3713603"/>
              <a:gd name="connsiteX8" fmla="*/ 3590117 w 3600920"/>
              <a:gd name="connsiteY8" fmla="*/ 3159396 h 3713603"/>
              <a:gd name="connsiteX9" fmla="*/ 3267388 w 3600920"/>
              <a:gd name="connsiteY9" fmla="*/ 3195255 h 3713603"/>
              <a:gd name="connsiteX10" fmla="*/ 2833496 w 3600920"/>
              <a:gd name="connsiteY10" fmla="*/ 3245457 h 3713603"/>
              <a:gd name="connsiteX11" fmla="*/ 2693646 w 3600920"/>
              <a:gd name="connsiteY11" fmla="*/ 3564601 h 3713603"/>
              <a:gd name="connsiteX12" fmla="*/ 2392432 w 3600920"/>
              <a:gd name="connsiteY12" fmla="*/ 3708036 h 3713603"/>
              <a:gd name="connsiteX13" fmla="*/ 1553336 w 3600920"/>
              <a:gd name="connsiteY13" fmla="*/ 3686521 h 3713603"/>
              <a:gd name="connsiteX14" fmla="*/ 775199 w 3600920"/>
              <a:gd name="connsiteY14" fmla="*/ 3679349 h 3713603"/>
              <a:gd name="connsiteX15" fmla="*/ 162013 w 3600920"/>
              <a:gd name="connsiteY15" fmla="*/ 3657834 h 3713603"/>
              <a:gd name="connsiteX16" fmla="*/ 25750 w 3600920"/>
              <a:gd name="connsiteY16" fmla="*/ 3464196 h 3713603"/>
              <a:gd name="connsiteX17" fmla="*/ 79538 w 3600920"/>
              <a:gd name="connsiteY17" fmla="*/ 3015961 h 3713603"/>
              <a:gd name="connsiteX18" fmla="*/ 47265 w 3600920"/>
              <a:gd name="connsiteY18" fmla="*/ 2348986 h 3713603"/>
              <a:gd name="connsiteX19" fmla="*/ 4235 w 3600920"/>
              <a:gd name="connsiteY19" fmla="*/ 1165645 h 3713603"/>
              <a:gd name="connsiteX20" fmla="*/ 14992 w 3600920"/>
              <a:gd name="connsiteY20" fmla="*/ 305034 h 3713603"/>
              <a:gd name="connsiteX21" fmla="*/ 129740 w 3600920"/>
              <a:gd name="connsiteY21" fmla="*/ 61194 h 371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00920" h="3713603">
                <a:moveTo>
                  <a:pt x="129740" y="61194"/>
                </a:moveTo>
                <a:cubicBezTo>
                  <a:pt x="251660" y="11589"/>
                  <a:pt x="468008" y="-13512"/>
                  <a:pt x="746512" y="7405"/>
                </a:cubicBezTo>
                <a:cubicBezTo>
                  <a:pt x="1025016" y="28322"/>
                  <a:pt x="1511501" y="127532"/>
                  <a:pt x="1800762" y="186699"/>
                </a:cubicBezTo>
                <a:cubicBezTo>
                  <a:pt x="2090023" y="245866"/>
                  <a:pt x="2329679" y="295472"/>
                  <a:pt x="2482079" y="362408"/>
                </a:cubicBezTo>
                <a:cubicBezTo>
                  <a:pt x="2634479" y="429345"/>
                  <a:pt x="2690659" y="474168"/>
                  <a:pt x="2715162" y="588318"/>
                </a:cubicBezTo>
                <a:cubicBezTo>
                  <a:pt x="2739665" y="702468"/>
                  <a:pt x="2639858" y="762233"/>
                  <a:pt x="2629100" y="1047311"/>
                </a:cubicBezTo>
                <a:cubicBezTo>
                  <a:pt x="2618342" y="1332389"/>
                  <a:pt x="2625515" y="1979043"/>
                  <a:pt x="2650616" y="2298784"/>
                </a:cubicBezTo>
                <a:cubicBezTo>
                  <a:pt x="2675717" y="2618525"/>
                  <a:pt x="2623125" y="2822323"/>
                  <a:pt x="2779708" y="2965758"/>
                </a:cubicBezTo>
                <a:cubicBezTo>
                  <a:pt x="2936292" y="3109193"/>
                  <a:pt x="3508837" y="3121147"/>
                  <a:pt x="3590117" y="3159396"/>
                </a:cubicBezTo>
                <a:cubicBezTo>
                  <a:pt x="3671397" y="3197646"/>
                  <a:pt x="3267388" y="3195255"/>
                  <a:pt x="3267388" y="3195255"/>
                </a:cubicBezTo>
                <a:cubicBezTo>
                  <a:pt x="3141285" y="3209598"/>
                  <a:pt x="2929120" y="3183899"/>
                  <a:pt x="2833496" y="3245457"/>
                </a:cubicBezTo>
                <a:cubicBezTo>
                  <a:pt x="2737872" y="3307015"/>
                  <a:pt x="2767157" y="3487505"/>
                  <a:pt x="2693646" y="3564601"/>
                </a:cubicBezTo>
                <a:cubicBezTo>
                  <a:pt x="2620135" y="3641697"/>
                  <a:pt x="2582484" y="3687716"/>
                  <a:pt x="2392432" y="3708036"/>
                </a:cubicBezTo>
                <a:cubicBezTo>
                  <a:pt x="2202380" y="3728356"/>
                  <a:pt x="1553336" y="3686521"/>
                  <a:pt x="1553336" y="3686521"/>
                </a:cubicBezTo>
                <a:lnTo>
                  <a:pt x="775199" y="3679349"/>
                </a:lnTo>
                <a:cubicBezTo>
                  <a:pt x="543312" y="3674568"/>
                  <a:pt x="286921" y="3693693"/>
                  <a:pt x="162013" y="3657834"/>
                </a:cubicBezTo>
                <a:cubicBezTo>
                  <a:pt x="37105" y="3621975"/>
                  <a:pt x="39496" y="3571175"/>
                  <a:pt x="25750" y="3464196"/>
                </a:cubicBezTo>
                <a:cubicBezTo>
                  <a:pt x="12004" y="3357217"/>
                  <a:pt x="75952" y="3201829"/>
                  <a:pt x="79538" y="3015961"/>
                </a:cubicBezTo>
                <a:cubicBezTo>
                  <a:pt x="83124" y="2830093"/>
                  <a:pt x="59815" y="2657372"/>
                  <a:pt x="47265" y="2348986"/>
                </a:cubicBezTo>
                <a:cubicBezTo>
                  <a:pt x="34715" y="2040600"/>
                  <a:pt x="9614" y="1506304"/>
                  <a:pt x="4235" y="1165645"/>
                </a:cubicBezTo>
                <a:cubicBezTo>
                  <a:pt x="-1144" y="824986"/>
                  <a:pt x="-4730" y="489707"/>
                  <a:pt x="14992" y="305034"/>
                </a:cubicBezTo>
                <a:cubicBezTo>
                  <a:pt x="34714" y="120361"/>
                  <a:pt x="7820" y="110799"/>
                  <a:pt x="129740" y="61194"/>
                </a:cubicBezTo>
                <a:close/>
              </a:path>
            </a:pathLst>
          </a:custGeom>
          <a:solidFill>
            <a:srgbClr val="E6D5F3">
              <a:alpha val="49804"/>
            </a:srgbClr>
          </a:solidFill>
          <a:ln>
            <a:solidFill>
              <a:srgbClr val="CBA9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D85C2895-7BF0-6CE0-901F-AF965999A719}"/>
              </a:ext>
            </a:extLst>
          </p:cNvPr>
          <p:cNvSpPr/>
          <p:nvPr/>
        </p:nvSpPr>
        <p:spPr>
          <a:xfrm>
            <a:off x="18313" y="3423917"/>
            <a:ext cx="4024526" cy="3377656"/>
          </a:xfrm>
          <a:custGeom>
            <a:avLst/>
            <a:gdLst>
              <a:gd name="connsiteX0" fmla="*/ 3858026 w 4024526"/>
              <a:gd name="connsiteY0" fmla="*/ 11358 h 3377656"/>
              <a:gd name="connsiteX1" fmla="*/ 3341659 w 4024526"/>
              <a:gd name="connsiteY1" fmla="*/ 40045 h 3377656"/>
              <a:gd name="connsiteX2" fmla="*/ 2671099 w 4024526"/>
              <a:gd name="connsiteY2" fmla="*/ 337674 h 3377656"/>
              <a:gd name="connsiteX3" fmla="*/ 1810487 w 4024526"/>
              <a:gd name="connsiteY3" fmla="*/ 516968 h 3377656"/>
              <a:gd name="connsiteX4" fmla="*/ 716793 w 4024526"/>
              <a:gd name="connsiteY4" fmla="*/ 402219 h 3377656"/>
              <a:gd name="connsiteX5" fmla="*/ 232699 w 4024526"/>
              <a:gd name="connsiteY5" fmla="*/ 377118 h 3377656"/>
              <a:gd name="connsiteX6" fmla="*/ 92849 w 4024526"/>
              <a:gd name="connsiteY6" fmla="*/ 671161 h 3377656"/>
              <a:gd name="connsiteX7" fmla="*/ 60576 w 4024526"/>
              <a:gd name="connsiteY7" fmla="*/ 1305862 h 3377656"/>
              <a:gd name="connsiteX8" fmla="*/ 46233 w 4024526"/>
              <a:gd name="connsiteY8" fmla="*/ 2270464 h 3377656"/>
              <a:gd name="connsiteX9" fmla="*/ 3202 w 4024526"/>
              <a:gd name="connsiteY9" fmla="*/ 3127490 h 3377656"/>
              <a:gd name="connsiteX10" fmla="*/ 143052 w 4024526"/>
              <a:gd name="connsiteY10" fmla="*/ 3353401 h 3377656"/>
              <a:gd name="connsiteX11" fmla="*/ 526741 w 4024526"/>
              <a:gd name="connsiteY11" fmla="*/ 3371330 h 3377656"/>
              <a:gd name="connsiteX12" fmla="*/ 1111240 w 4024526"/>
              <a:gd name="connsiteY12" fmla="*/ 3353401 h 3377656"/>
              <a:gd name="connsiteX13" fmla="*/ 1857103 w 4024526"/>
              <a:gd name="connsiteY13" fmla="*/ 3360572 h 3377656"/>
              <a:gd name="connsiteX14" fmla="*/ 2072256 w 4024526"/>
              <a:gd name="connsiteY14" fmla="*/ 3317542 h 3377656"/>
              <a:gd name="connsiteX15" fmla="*/ 2466703 w 4024526"/>
              <a:gd name="connsiteY15" fmla="*/ 3321128 h 3377656"/>
              <a:gd name="connsiteX16" fmla="*/ 2929282 w 4024526"/>
              <a:gd name="connsiteY16" fmla="*/ 3296027 h 3377656"/>
              <a:gd name="connsiteX17" fmla="*/ 2990242 w 4024526"/>
              <a:gd name="connsiteY17" fmla="*/ 3070116 h 3377656"/>
              <a:gd name="connsiteX18" fmla="*/ 2918525 w 4024526"/>
              <a:gd name="connsiteY18" fmla="*/ 2625467 h 3377656"/>
              <a:gd name="connsiteX19" fmla="*/ 2735645 w 4024526"/>
              <a:gd name="connsiteY19" fmla="*/ 2019452 h 3377656"/>
              <a:gd name="connsiteX20" fmla="*/ 2875494 w 4024526"/>
              <a:gd name="connsiteY20" fmla="*/ 1431368 h 3377656"/>
              <a:gd name="connsiteX21" fmla="*/ 2843221 w 4024526"/>
              <a:gd name="connsiteY21" fmla="*/ 893485 h 3377656"/>
              <a:gd name="connsiteX22" fmla="*/ 3001000 w 4024526"/>
              <a:gd name="connsiteY22" fmla="*/ 308987 h 3377656"/>
              <a:gd name="connsiteX23" fmla="*/ 3528125 w 4024526"/>
              <a:gd name="connsiteY23" fmla="*/ 122521 h 3377656"/>
              <a:gd name="connsiteX24" fmla="*/ 4008633 w 4024526"/>
              <a:gd name="connsiteY24" fmla="*/ 118935 h 3377656"/>
              <a:gd name="connsiteX25" fmla="*/ 3858026 w 4024526"/>
              <a:gd name="connsiteY25" fmla="*/ 11358 h 337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24526" h="3377656">
                <a:moveTo>
                  <a:pt x="3858026" y="11358"/>
                </a:moveTo>
                <a:cubicBezTo>
                  <a:pt x="3746864" y="-1790"/>
                  <a:pt x="3539480" y="-14341"/>
                  <a:pt x="3341659" y="40045"/>
                </a:cubicBezTo>
                <a:cubicBezTo>
                  <a:pt x="3143838" y="94431"/>
                  <a:pt x="2926294" y="258187"/>
                  <a:pt x="2671099" y="337674"/>
                </a:cubicBezTo>
                <a:cubicBezTo>
                  <a:pt x="2415904" y="417161"/>
                  <a:pt x="2136205" y="506211"/>
                  <a:pt x="1810487" y="516968"/>
                </a:cubicBezTo>
                <a:cubicBezTo>
                  <a:pt x="1484769" y="527726"/>
                  <a:pt x="979758" y="425527"/>
                  <a:pt x="716793" y="402219"/>
                </a:cubicBezTo>
                <a:cubicBezTo>
                  <a:pt x="453828" y="378911"/>
                  <a:pt x="336690" y="332294"/>
                  <a:pt x="232699" y="377118"/>
                </a:cubicBezTo>
                <a:cubicBezTo>
                  <a:pt x="128708" y="421942"/>
                  <a:pt x="121536" y="516370"/>
                  <a:pt x="92849" y="671161"/>
                </a:cubicBezTo>
                <a:cubicBezTo>
                  <a:pt x="64162" y="825952"/>
                  <a:pt x="68345" y="1039312"/>
                  <a:pt x="60576" y="1305862"/>
                </a:cubicBezTo>
                <a:cubicBezTo>
                  <a:pt x="52807" y="1572412"/>
                  <a:pt x="55795" y="1966859"/>
                  <a:pt x="46233" y="2270464"/>
                </a:cubicBezTo>
                <a:cubicBezTo>
                  <a:pt x="36671" y="2574069"/>
                  <a:pt x="-12935" y="2947001"/>
                  <a:pt x="3202" y="3127490"/>
                </a:cubicBezTo>
                <a:cubicBezTo>
                  <a:pt x="19338" y="3307980"/>
                  <a:pt x="55795" y="3312761"/>
                  <a:pt x="143052" y="3353401"/>
                </a:cubicBezTo>
                <a:cubicBezTo>
                  <a:pt x="230308" y="3394041"/>
                  <a:pt x="365376" y="3371330"/>
                  <a:pt x="526741" y="3371330"/>
                </a:cubicBezTo>
                <a:cubicBezTo>
                  <a:pt x="688106" y="3371330"/>
                  <a:pt x="1111240" y="3353401"/>
                  <a:pt x="1111240" y="3353401"/>
                </a:cubicBezTo>
                <a:cubicBezTo>
                  <a:pt x="1332967" y="3351608"/>
                  <a:pt x="1696934" y="3366548"/>
                  <a:pt x="1857103" y="3360572"/>
                </a:cubicBezTo>
                <a:cubicBezTo>
                  <a:pt x="2017272" y="3354596"/>
                  <a:pt x="1970656" y="3324116"/>
                  <a:pt x="2072256" y="3317542"/>
                </a:cubicBezTo>
                <a:cubicBezTo>
                  <a:pt x="2173856" y="3310968"/>
                  <a:pt x="2323865" y="3324714"/>
                  <a:pt x="2466703" y="3321128"/>
                </a:cubicBezTo>
                <a:cubicBezTo>
                  <a:pt x="2609541" y="3317542"/>
                  <a:pt x="2842026" y="3337862"/>
                  <a:pt x="2929282" y="3296027"/>
                </a:cubicBezTo>
                <a:cubicBezTo>
                  <a:pt x="3016538" y="3254192"/>
                  <a:pt x="2992035" y="3181876"/>
                  <a:pt x="2990242" y="3070116"/>
                </a:cubicBezTo>
                <a:cubicBezTo>
                  <a:pt x="2988449" y="2958356"/>
                  <a:pt x="2960958" y="2800578"/>
                  <a:pt x="2918525" y="2625467"/>
                </a:cubicBezTo>
                <a:cubicBezTo>
                  <a:pt x="2876092" y="2450356"/>
                  <a:pt x="2742817" y="2218469"/>
                  <a:pt x="2735645" y="2019452"/>
                </a:cubicBezTo>
                <a:cubicBezTo>
                  <a:pt x="2728473" y="1820435"/>
                  <a:pt x="2857565" y="1619029"/>
                  <a:pt x="2875494" y="1431368"/>
                </a:cubicBezTo>
                <a:cubicBezTo>
                  <a:pt x="2893423" y="1243707"/>
                  <a:pt x="2822303" y="1080548"/>
                  <a:pt x="2843221" y="893485"/>
                </a:cubicBezTo>
                <a:cubicBezTo>
                  <a:pt x="2864139" y="706422"/>
                  <a:pt x="2886849" y="437481"/>
                  <a:pt x="3001000" y="308987"/>
                </a:cubicBezTo>
                <a:cubicBezTo>
                  <a:pt x="3115151" y="180493"/>
                  <a:pt x="3360186" y="154196"/>
                  <a:pt x="3528125" y="122521"/>
                </a:cubicBezTo>
                <a:cubicBezTo>
                  <a:pt x="3696064" y="90846"/>
                  <a:pt x="3954247" y="136267"/>
                  <a:pt x="4008633" y="118935"/>
                </a:cubicBezTo>
                <a:cubicBezTo>
                  <a:pt x="4063019" y="101603"/>
                  <a:pt x="3969188" y="24506"/>
                  <a:pt x="3858026" y="11358"/>
                </a:cubicBezTo>
                <a:close/>
              </a:path>
            </a:pathLst>
          </a:custGeom>
          <a:solidFill>
            <a:schemeClr val="accent6">
              <a:lumMod val="20000"/>
              <a:lumOff val="80000"/>
              <a:alpha val="5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C537DCD2-1851-11C3-BB79-C28D9EA48184}"/>
              </a:ext>
            </a:extLst>
          </p:cNvPr>
          <p:cNvSpPr/>
          <p:nvPr/>
        </p:nvSpPr>
        <p:spPr>
          <a:xfrm>
            <a:off x="3009784" y="3609423"/>
            <a:ext cx="4568993" cy="3021138"/>
          </a:xfrm>
          <a:custGeom>
            <a:avLst/>
            <a:gdLst>
              <a:gd name="connsiteX0" fmla="*/ 2836834 w 4568993"/>
              <a:gd name="connsiteY0" fmla="*/ 140541 h 3021138"/>
              <a:gd name="connsiteX1" fmla="*/ 2689052 w 4568993"/>
              <a:gd name="connsiteY1" fmla="*/ 279086 h 3021138"/>
              <a:gd name="connsiteX2" fmla="*/ 2079452 w 4568993"/>
              <a:gd name="connsiteY2" fmla="*/ 279086 h 3021138"/>
              <a:gd name="connsiteX3" fmla="*/ 1017271 w 4568993"/>
              <a:gd name="connsiteY3" fmla="*/ 1995 h 3021138"/>
              <a:gd name="connsiteX4" fmla="*/ 112107 w 4568993"/>
              <a:gd name="connsiteY4" fmla="*/ 242141 h 3021138"/>
              <a:gd name="connsiteX5" fmla="*/ 121343 w 4568993"/>
              <a:gd name="connsiteY5" fmla="*/ 1525995 h 3021138"/>
              <a:gd name="connsiteX6" fmla="*/ 38216 w 4568993"/>
              <a:gd name="connsiteY6" fmla="*/ 2726722 h 3021138"/>
              <a:gd name="connsiteX7" fmla="*/ 823307 w 4568993"/>
              <a:gd name="connsiteY7" fmla="*/ 3013050 h 3021138"/>
              <a:gd name="connsiteX8" fmla="*/ 2282652 w 4568993"/>
              <a:gd name="connsiteY8" fmla="*/ 2948395 h 3021138"/>
              <a:gd name="connsiteX9" fmla="*/ 3621925 w 4568993"/>
              <a:gd name="connsiteY9" fmla="*/ 3013050 h 3021138"/>
              <a:gd name="connsiteX10" fmla="*/ 4499380 w 4568993"/>
              <a:gd name="connsiteY10" fmla="*/ 2920686 h 3021138"/>
              <a:gd name="connsiteX11" fmla="*/ 4517852 w 4568993"/>
              <a:gd name="connsiteY11" fmla="*/ 2412686 h 3021138"/>
              <a:gd name="connsiteX12" fmla="*/ 4545561 w 4568993"/>
              <a:gd name="connsiteY12" fmla="*/ 1756904 h 3021138"/>
              <a:gd name="connsiteX13" fmla="*/ 4462434 w 4568993"/>
              <a:gd name="connsiteY13" fmla="*/ 981050 h 3021138"/>
              <a:gd name="connsiteX14" fmla="*/ 4323889 w 4568993"/>
              <a:gd name="connsiteY14" fmla="*/ 380686 h 3021138"/>
              <a:gd name="connsiteX15" fmla="*/ 3464907 w 4568993"/>
              <a:gd name="connsiteY15" fmla="*/ 297559 h 3021138"/>
              <a:gd name="connsiteX16" fmla="*/ 2975380 w 4568993"/>
              <a:gd name="connsiteY16" fmla="*/ 325268 h 3021138"/>
              <a:gd name="connsiteX17" fmla="*/ 2836834 w 4568993"/>
              <a:gd name="connsiteY17" fmla="*/ 140541 h 302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68993" h="3021138">
                <a:moveTo>
                  <a:pt x="2836834" y="140541"/>
                </a:moveTo>
                <a:cubicBezTo>
                  <a:pt x="2789113" y="132844"/>
                  <a:pt x="2815282" y="255995"/>
                  <a:pt x="2689052" y="279086"/>
                </a:cubicBezTo>
                <a:cubicBezTo>
                  <a:pt x="2562822" y="302177"/>
                  <a:pt x="2358082" y="325268"/>
                  <a:pt x="2079452" y="279086"/>
                </a:cubicBezTo>
                <a:cubicBezTo>
                  <a:pt x="1800822" y="232904"/>
                  <a:pt x="1345162" y="8152"/>
                  <a:pt x="1017271" y="1995"/>
                </a:cubicBezTo>
                <a:cubicBezTo>
                  <a:pt x="689380" y="-4162"/>
                  <a:pt x="261428" y="-11859"/>
                  <a:pt x="112107" y="242141"/>
                </a:cubicBezTo>
                <a:cubicBezTo>
                  <a:pt x="-37214" y="496141"/>
                  <a:pt x="133658" y="1111898"/>
                  <a:pt x="121343" y="1525995"/>
                </a:cubicBezTo>
                <a:cubicBezTo>
                  <a:pt x="109028" y="1940092"/>
                  <a:pt x="-78778" y="2478880"/>
                  <a:pt x="38216" y="2726722"/>
                </a:cubicBezTo>
                <a:cubicBezTo>
                  <a:pt x="155210" y="2974564"/>
                  <a:pt x="449234" y="2976105"/>
                  <a:pt x="823307" y="3013050"/>
                </a:cubicBezTo>
                <a:cubicBezTo>
                  <a:pt x="1197380" y="3049995"/>
                  <a:pt x="1816216" y="2948395"/>
                  <a:pt x="2282652" y="2948395"/>
                </a:cubicBezTo>
                <a:cubicBezTo>
                  <a:pt x="2749088" y="2948395"/>
                  <a:pt x="3252470" y="3017668"/>
                  <a:pt x="3621925" y="3013050"/>
                </a:cubicBezTo>
                <a:cubicBezTo>
                  <a:pt x="3991380" y="3008432"/>
                  <a:pt x="4350059" y="3020747"/>
                  <a:pt x="4499380" y="2920686"/>
                </a:cubicBezTo>
                <a:cubicBezTo>
                  <a:pt x="4648701" y="2820625"/>
                  <a:pt x="4510155" y="2606650"/>
                  <a:pt x="4517852" y="2412686"/>
                </a:cubicBezTo>
                <a:cubicBezTo>
                  <a:pt x="4525549" y="2218722"/>
                  <a:pt x="4554797" y="1995510"/>
                  <a:pt x="4545561" y="1756904"/>
                </a:cubicBezTo>
                <a:cubicBezTo>
                  <a:pt x="4536325" y="1518298"/>
                  <a:pt x="4499379" y="1210420"/>
                  <a:pt x="4462434" y="981050"/>
                </a:cubicBezTo>
                <a:cubicBezTo>
                  <a:pt x="4425489" y="751680"/>
                  <a:pt x="4490143" y="494601"/>
                  <a:pt x="4323889" y="380686"/>
                </a:cubicBezTo>
                <a:cubicBezTo>
                  <a:pt x="4157635" y="266771"/>
                  <a:pt x="3689659" y="306795"/>
                  <a:pt x="3464907" y="297559"/>
                </a:cubicBezTo>
                <a:cubicBezTo>
                  <a:pt x="3240155" y="288323"/>
                  <a:pt x="3076980" y="348359"/>
                  <a:pt x="2975380" y="325268"/>
                </a:cubicBezTo>
                <a:cubicBezTo>
                  <a:pt x="2873780" y="302177"/>
                  <a:pt x="2884555" y="148238"/>
                  <a:pt x="2836834" y="140541"/>
                </a:cubicBezTo>
                <a:close/>
              </a:path>
            </a:pathLst>
          </a:custGeom>
          <a:solidFill>
            <a:schemeClr val="accent4">
              <a:lumMod val="20000"/>
              <a:lumOff val="80000"/>
              <a:alpha val="5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CF2EF08C-13A5-3F0A-1901-CA2AA512CC7C}"/>
              </a:ext>
            </a:extLst>
          </p:cNvPr>
          <p:cNvSpPr/>
          <p:nvPr/>
        </p:nvSpPr>
        <p:spPr>
          <a:xfrm>
            <a:off x="6675628" y="3127143"/>
            <a:ext cx="5466887" cy="3684244"/>
          </a:xfrm>
          <a:custGeom>
            <a:avLst/>
            <a:gdLst>
              <a:gd name="connsiteX0" fmla="*/ 6526 w 5466887"/>
              <a:gd name="connsiteY0" fmla="*/ 143595 h 3684244"/>
              <a:gd name="connsiteX1" fmla="*/ 912134 w 5466887"/>
              <a:gd name="connsiteY1" fmla="*/ 29295 h 3684244"/>
              <a:gd name="connsiteX2" fmla="*/ 1835326 w 5466887"/>
              <a:gd name="connsiteY2" fmla="*/ 2919 h 3684244"/>
              <a:gd name="connsiteX3" fmla="*/ 2951949 w 5466887"/>
              <a:gd name="connsiteY3" fmla="*/ 82049 h 3684244"/>
              <a:gd name="connsiteX4" fmla="*/ 4209249 w 5466887"/>
              <a:gd name="connsiteY4" fmla="*/ 82049 h 3684244"/>
              <a:gd name="connsiteX5" fmla="*/ 5097272 w 5466887"/>
              <a:gd name="connsiteY5" fmla="*/ 275480 h 3684244"/>
              <a:gd name="connsiteX6" fmla="*/ 5361041 w 5466887"/>
              <a:gd name="connsiteY6" fmla="*/ 1022826 h 3684244"/>
              <a:gd name="connsiteX7" fmla="*/ 5413795 w 5466887"/>
              <a:gd name="connsiteY7" fmla="*/ 2051526 h 3684244"/>
              <a:gd name="connsiteX8" fmla="*/ 5466549 w 5466887"/>
              <a:gd name="connsiteY8" fmla="*/ 2869211 h 3684244"/>
              <a:gd name="connsiteX9" fmla="*/ 5387418 w 5466887"/>
              <a:gd name="connsiteY9" fmla="*/ 3563803 h 3684244"/>
              <a:gd name="connsiteX10" fmla="*/ 4886257 w 5466887"/>
              <a:gd name="connsiteY10" fmla="*/ 3651726 h 3684244"/>
              <a:gd name="connsiteX11" fmla="*/ 3875141 w 5466887"/>
              <a:gd name="connsiteY11" fmla="*/ 3581388 h 3684244"/>
              <a:gd name="connsiteX12" fmla="*/ 3145380 w 5466887"/>
              <a:gd name="connsiteY12" fmla="*/ 3669311 h 3684244"/>
              <a:gd name="connsiteX13" fmla="*/ 1510010 w 5466887"/>
              <a:gd name="connsiteY13" fmla="*/ 3660519 h 3684244"/>
              <a:gd name="connsiteX14" fmla="*/ 1044018 w 5466887"/>
              <a:gd name="connsiteY14" fmla="*/ 3440711 h 3684244"/>
              <a:gd name="connsiteX15" fmla="*/ 929718 w 5466887"/>
              <a:gd name="connsiteY15" fmla="*/ 2746119 h 3684244"/>
              <a:gd name="connsiteX16" fmla="*/ 920926 w 5466887"/>
              <a:gd name="connsiteY16" fmla="*/ 1541572 h 3684244"/>
              <a:gd name="connsiteX17" fmla="*/ 947303 w 5466887"/>
              <a:gd name="connsiteY17" fmla="*/ 644757 h 3684244"/>
              <a:gd name="connsiteX18" fmla="*/ 525272 w 5466887"/>
              <a:gd name="connsiteY18" fmla="*/ 275480 h 3684244"/>
              <a:gd name="connsiteX19" fmla="*/ 6526 w 5466887"/>
              <a:gd name="connsiteY19" fmla="*/ 143595 h 368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66887" h="3684244">
                <a:moveTo>
                  <a:pt x="6526" y="143595"/>
                </a:moveTo>
                <a:cubicBezTo>
                  <a:pt x="71003" y="102564"/>
                  <a:pt x="607334" y="52741"/>
                  <a:pt x="912134" y="29295"/>
                </a:cubicBezTo>
                <a:cubicBezTo>
                  <a:pt x="1216934" y="5849"/>
                  <a:pt x="1495357" y="-5873"/>
                  <a:pt x="1835326" y="2919"/>
                </a:cubicBezTo>
                <a:cubicBezTo>
                  <a:pt x="2175295" y="11711"/>
                  <a:pt x="2556295" y="68861"/>
                  <a:pt x="2951949" y="82049"/>
                </a:cubicBezTo>
                <a:cubicBezTo>
                  <a:pt x="3347603" y="95237"/>
                  <a:pt x="3851695" y="49811"/>
                  <a:pt x="4209249" y="82049"/>
                </a:cubicBezTo>
                <a:cubicBezTo>
                  <a:pt x="4566803" y="114287"/>
                  <a:pt x="4905307" y="118684"/>
                  <a:pt x="5097272" y="275480"/>
                </a:cubicBezTo>
                <a:cubicBezTo>
                  <a:pt x="5289237" y="432276"/>
                  <a:pt x="5308287" y="726818"/>
                  <a:pt x="5361041" y="1022826"/>
                </a:cubicBezTo>
                <a:cubicBezTo>
                  <a:pt x="5413795" y="1318834"/>
                  <a:pt x="5396210" y="1743795"/>
                  <a:pt x="5413795" y="2051526"/>
                </a:cubicBezTo>
                <a:cubicBezTo>
                  <a:pt x="5431380" y="2359257"/>
                  <a:pt x="5470945" y="2617165"/>
                  <a:pt x="5466549" y="2869211"/>
                </a:cubicBezTo>
                <a:cubicBezTo>
                  <a:pt x="5462153" y="3121257"/>
                  <a:pt x="5484133" y="3433384"/>
                  <a:pt x="5387418" y="3563803"/>
                </a:cubicBezTo>
                <a:cubicBezTo>
                  <a:pt x="5290703" y="3694222"/>
                  <a:pt x="5138303" y="3648795"/>
                  <a:pt x="4886257" y="3651726"/>
                </a:cubicBezTo>
                <a:cubicBezTo>
                  <a:pt x="4634211" y="3654657"/>
                  <a:pt x="4165287" y="3578457"/>
                  <a:pt x="3875141" y="3581388"/>
                </a:cubicBezTo>
                <a:cubicBezTo>
                  <a:pt x="3584995" y="3584319"/>
                  <a:pt x="3539569" y="3656123"/>
                  <a:pt x="3145380" y="3669311"/>
                </a:cubicBezTo>
                <a:cubicBezTo>
                  <a:pt x="2751192" y="3682500"/>
                  <a:pt x="1860237" y="3698619"/>
                  <a:pt x="1510010" y="3660519"/>
                </a:cubicBezTo>
                <a:cubicBezTo>
                  <a:pt x="1159783" y="3622419"/>
                  <a:pt x="1140733" y="3593111"/>
                  <a:pt x="1044018" y="3440711"/>
                </a:cubicBezTo>
                <a:cubicBezTo>
                  <a:pt x="947303" y="3288311"/>
                  <a:pt x="950233" y="3062642"/>
                  <a:pt x="929718" y="2746119"/>
                </a:cubicBezTo>
                <a:cubicBezTo>
                  <a:pt x="909203" y="2429596"/>
                  <a:pt x="917995" y="1891799"/>
                  <a:pt x="920926" y="1541572"/>
                </a:cubicBezTo>
                <a:cubicBezTo>
                  <a:pt x="923857" y="1191345"/>
                  <a:pt x="1013245" y="855772"/>
                  <a:pt x="947303" y="644757"/>
                </a:cubicBezTo>
                <a:cubicBezTo>
                  <a:pt x="881361" y="433742"/>
                  <a:pt x="677672" y="354611"/>
                  <a:pt x="525272" y="275480"/>
                </a:cubicBezTo>
                <a:cubicBezTo>
                  <a:pt x="372872" y="196349"/>
                  <a:pt x="-57951" y="184626"/>
                  <a:pt x="6526" y="143595"/>
                </a:cubicBezTo>
                <a:close/>
              </a:path>
            </a:pathLst>
          </a:custGeom>
          <a:solidFill>
            <a:schemeClr val="accent2">
              <a:lumMod val="20000"/>
              <a:lumOff val="80000"/>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Shape 10">
            <a:extLst>
              <a:ext uri="{FF2B5EF4-FFF2-40B4-BE49-F238E27FC236}">
                <a16:creationId xmlns:a16="http://schemas.microsoft.com/office/drawing/2014/main" id="{4FC9A763-ACF9-3A4F-9BCF-45716E7113A9}"/>
              </a:ext>
            </a:extLst>
          </p:cNvPr>
          <p:cNvSpPr/>
          <p:nvPr/>
        </p:nvSpPr>
        <p:spPr>
          <a:xfrm>
            <a:off x="5427544" y="52206"/>
            <a:ext cx="6678495" cy="2991008"/>
          </a:xfrm>
          <a:custGeom>
            <a:avLst/>
            <a:gdLst>
              <a:gd name="connsiteX0" fmla="*/ 375379 w 6678495"/>
              <a:gd name="connsiteY0" fmla="*/ 2655825 h 2991008"/>
              <a:gd name="connsiteX1" fmla="*/ 410548 w 6678495"/>
              <a:gd name="connsiteY1" fmla="*/ 2198625 h 2991008"/>
              <a:gd name="connsiteX2" fmla="*/ 41271 w 6678495"/>
              <a:gd name="connsiteY2" fmla="*/ 1820556 h 2991008"/>
              <a:gd name="connsiteX3" fmla="*/ 23687 w 6678495"/>
              <a:gd name="connsiteY3" fmla="*/ 958909 h 2991008"/>
              <a:gd name="connsiteX4" fmla="*/ 173156 w 6678495"/>
              <a:gd name="connsiteY4" fmla="*/ 334656 h 2991008"/>
              <a:gd name="connsiteX5" fmla="*/ 340210 w 6678495"/>
              <a:gd name="connsiteY5" fmla="*/ 35717 h 2991008"/>
              <a:gd name="connsiteX6" fmla="*/ 982048 w 6678495"/>
              <a:gd name="connsiteY6" fmla="*/ 44509 h 2991008"/>
              <a:gd name="connsiteX7" fmla="*/ 1878864 w 6678495"/>
              <a:gd name="connsiteY7" fmla="*/ 35717 h 2991008"/>
              <a:gd name="connsiteX8" fmla="*/ 2854810 w 6678495"/>
              <a:gd name="connsiteY8" fmla="*/ 150017 h 2991008"/>
              <a:gd name="connsiteX9" fmla="*/ 3610948 w 6678495"/>
              <a:gd name="connsiteY9" fmla="*/ 62094 h 2991008"/>
              <a:gd name="connsiteX10" fmla="*/ 4507764 w 6678495"/>
              <a:gd name="connsiteY10" fmla="*/ 548 h 2991008"/>
              <a:gd name="connsiteX11" fmla="*/ 5175979 w 6678495"/>
              <a:gd name="connsiteY11" fmla="*/ 97263 h 2991008"/>
              <a:gd name="connsiteX12" fmla="*/ 6336564 w 6678495"/>
              <a:gd name="connsiteY12" fmla="*/ 62094 h 2991008"/>
              <a:gd name="connsiteX13" fmla="*/ 6635502 w 6678495"/>
              <a:gd name="connsiteY13" fmla="*/ 325863 h 2991008"/>
              <a:gd name="connsiteX14" fmla="*/ 6609125 w 6678495"/>
              <a:gd name="connsiteY14" fmla="*/ 1011663 h 2991008"/>
              <a:gd name="connsiteX15" fmla="*/ 6661879 w 6678495"/>
              <a:gd name="connsiteY15" fmla="*/ 1741425 h 2991008"/>
              <a:gd name="connsiteX16" fmla="*/ 6670671 w 6678495"/>
              <a:gd name="connsiteY16" fmla="*/ 2594279 h 2991008"/>
              <a:gd name="connsiteX17" fmla="*/ 6556371 w 6678495"/>
              <a:gd name="connsiteY17" fmla="*/ 2937179 h 2991008"/>
              <a:gd name="connsiteX18" fmla="*/ 5976079 w 6678495"/>
              <a:gd name="connsiteY18" fmla="*/ 2989932 h 2991008"/>
              <a:gd name="connsiteX19" fmla="*/ 4367087 w 6678495"/>
              <a:gd name="connsiteY19" fmla="*/ 2945971 h 2991008"/>
              <a:gd name="connsiteX20" fmla="*/ 2547079 w 6678495"/>
              <a:gd name="connsiteY20" fmla="*/ 2954763 h 2991008"/>
              <a:gd name="connsiteX21" fmla="*/ 1914033 w 6678495"/>
              <a:gd name="connsiteY21" fmla="*/ 2690994 h 2991008"/>
              <a:gd name="connsiteX22" fmla="*/ 1263402 w 6678495"/>
              <a:gd name="connsiteY22" fmla="*/ 2611863 h 2991008"/>
              <a:gd name="connsiteX23" fmla="*/ 797410 w 6678495"/>
              <a:gd name="connsiteY23" fmla="*/ 2576694 h 2991008"/>
              <a:gd name="connsiteX24" fmla="*/ 375379 w 6678495"/>
              <a:gd name="connsiteY24" fmla="*/ 2655825 h 2991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78495" h="2991008">
                <a:moveTo>
                  <a:pt x="375379" y="2655825"/>
                </a:moveTo>
                <a:cubicBezTo>
                  <a:pt x="310902" y="2592814"/>
                  <a:pt x="466233" y="2337836"/>
                  <a:pt x="410548" y="2198625"/>
                </a:cubicBezTo>
                <a:cubicBezTo>
                  <a:pt x="354863" y="2059414"/>
                  <a:pt x="105748" y="2027175"/>
                  <a:pt x="41271" y="1820556"/>
                </a:cubicBezTo>
                <a:cubicBezTo>
                  <a:pt x="-23206" y="1613937"/>
                  <a:pt x="1706" y="1206559"/>
                  <a:pt x="23687" y="958909"/>
                </a:cubicBezTo>
                <a:cubicBezTo>
                  <a:pt x="45668" y="711259"/>
                  <a:pt x="120402" y="488521"/>
                  <a:pt x="173156" y="334656"/>
                </a:cubicBezTo>
                <a:cubicBezTo>
                  <a:pt x="225910" y="180791"/>
                  <a:pt x="205395" y="84075"/>
                  <a:pt x="340210" y="35717"/>
                </a:cubicBezTo>
                <a:cubicBezTo>
                  <a:pt x="475025" y="-12641"/>
                  <a:pt x="982048" y="44509"/>
                  <a:pt x="982048" y="44509"/>
                </a:cubicBezTo>
                <a:cubicBezTo>
                  <a:pt x="1238490" y="44509"/>
                  <a:pt x="1566737" y="18132"/>
                  <a:pt x="1878864" y="35717"/>
                </a:cubicBezTo>
                <a:cubicBezTo>
                  <a:pt x="2190991" y="53302"/>
                  <a:pt x="2566129" y="145621"/>
                  <a:pt x="2854810" y="150017"/>
                </a:cubicBezTo>
                <a:cubicBezTo>
                  <a:pt x="3143491" y="154413"/>
                  <a:pt x="3335456" y="87005"/>
                  <a:pt x="3610948" y="62094"/>
                </a:cubicBezTo>
                <a:cubicBezTo>
                  <a:pt x="3886440" y="37182"/>
                  <a:pt x="4246926" y="-5313"/>
                  <a:pt x="4507764" y="548"/>
                </a:cubicBezTo>
                <a:cubicBezTo>
                  <a:pt x="4768602" y="6409"/>
                  <a:pt x="4871179" y="87005"/>
                  <a:pt x="5175979" y="97263"/>
                </a:cubicBezTo>
                <a:cubicBezTo>
                  <a:pt x="5480779" y="107521"/>
                  <a:pt x="6093310" y="23994"/>
                  <a:pt x="6336564" y="62094"/>
                </a:cubicBezTo>
                <a:cubicBezTo>
                  <a:pt x="6579818" y="100194"/>
                  <a:pt x="6590075" y="167601"/>
                  <a:pt x="6635502" y="325863"/>
                </a:cubicBezTo>
                <a:cubicBezTo>
                  <a:pt x="6680929" y="484124"/>
                  <a:pt x="6604729" y="775736"/>
                  <a:pt x="6609125" y="1011663"/>
                </a:cubicBezTo>
                <a:cubicBezTo>
                  <a:pt x="6613521" y="1247590"/>
                  <a:pt x="6651621" y="1477656"/>
                  <a:pt x="6661879" y="1741425"/>
                </a:cubicBezTo>
                <a:cubicBezTo>
                  <a:pt x="6672137" y="2005194"/>
                  <a:pt x="6688256" y="2394987"/>
                  <a:pt x="6670671" y="2594279"/>
                </a:cubicBezTo>
                <a:cubicBezTo>
                  <a:pt x="6653086" y="2793571"/>
                  <a:pt x="6672136" y="2871237"/>
                  <a:pt x="6556371" y="2937179"/>
                </a:cubicBezTo>
                <a:cubicBezTo>
                  <a:pt x="6440606" y="3003121"/>
                  <a:pt x="5976079" y="2989932"/>
                  <a:pt x="5976079" y="2989932"/>
                </a:cubicBezTo>
                <a:cubicBezTo>
                  <a:pt x="5611198" y="2991397"/>
                  <a:pt x="4367087" y="2945971"/>
                  <a:pt x="4367087" y="2945971"/>
                </a:cubicBezTo>
                <a:cubicBezTo>
                  <a:pt x="3795587" y="2940110"/>
                  <a:pt x="2955921" y="2997259"/>
                  <a:pt x="2547079" y="2954763"/>
                </a:cubicBezTo>
                <a:cubicBezTo>
                  <a:pt x="2138237" y="2912267"/>
                  <a:pt x="2127979" y="2748144"/>
                  <a:pt x="1914033" y="2690994"/>
                </a:cubicBezTo>
                <a:cubicBezTo>
                  <a:pt x="1700087" y="2633844"/>
                  <a:pt x="1449506" y="2630913"/>
                  <a:pt x="1263402" y="2611863"/>
                </a:cubicBezTo>
                <a:cubicBezTo>
                  <a:pt x="1077298" y="2592813"/>
                  <a:pt x="939552" y="2569367"/>
                  <a:pt x="797410" y="2576694"/>
                </a:cubicBezTo>
                <a:cubicBezTo>
                  <a:pt x="655268" y="2584021"/>
                  <a:pt x="439856" y="2718836"/>
                  <a:pt x="375379" y="2655825"/>
                </a:cubicBezTo>
                <a:close/>
              </a:path>
            </a:pathLst>
          </a:cu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11">
            <a:extLst>
              <a:ext uri="{FF2B5EF4-FFF2-40B4-BE49-F238E27FC236}">
                <a16:creationId xmlns:a16="http://schemas.microsoft.com/office/drawing/2014/main" id="{B080C258-8C6D-0A58-929F-5779EF5DDEE5}"/>
              </a:ext>
            </a:extLst>
          </p:cNvPr>
          <p:cNvPicPr>
            <a:picLocks noChangeAspect="1"/>
          </p:cNvPicPr>
          <p:nvPr/>
        </p:nvPicPr>
        <p:blipFill>
          <a:blip r:embed="rId3"/>
          <a:stretch>
            <a:fillRect/>
          </a:stretch>
        </p:blipFill>
        <p:spPr>
          <a:xfrm>
            <a:off x="2927551" y="154794"/>
            <a:ext cx="457197" cy="482456"/>
          </a:xfrm>
          <a:prstGeom prst="rect">
            <a:avLst/>
          </a:prstGeom>
        </p:spPr>
      </p:pic>
      <p:pic>
        <p:nvPicPr>
          <p:cNvPr id="13" name="Picture 12">
            <a:extLst>
              <a:ext uri="{FF2B5EF4-FFF2-40B4-BE49-F238E27FC236}">
                <a16:creationId xmlns:a16="http://schemas.microsoft.com/office/drawing/2014/main" id="{9723E911-2D8C-49F8-2913-C329A2C92260}"/>
              </a:ext>
            </a:extLst>
          </p:cNvPr>
          <p:cNvPicPr>
            <a:picLocks noChangeAspect="1"/>
          </p:cNvPicPr>
          <p:nvPr/>
        </p:nvPicPr>
        <p:blipFill>
          <a:blip r:embed="rId4"/>
          <a:stretch>
            <a:fillRect/>
          </a:stretch>
        </p:blipFill>
        <p:spPr>
          <a:xfrm>
            <a:off x="157777" y="158543"/>
            <a:ext cx="478707" cy="478707"/>
          </a:xfrm>
          <a:prstGeom prst="rect">
            <a:avLst/>
          </a:prstGeom>
        </p:spPr>
      </p:pic>
      <p:sp>
        <p:nvSpPr>
          <p:cNvPr id="14" name="TextBox 13">
            <a:extLst>
              <a:ext uri="{FF2B5EF4-FFF2-40B4-BE49-F238E27FC236}">
                <a16:creationId xmlns:a16="http://schemas.microsoft.com/office/drawing/2014/main" id="{A5742E28-65E6-5D70-7E2C-46819A9CA756}"/>
              </a:ext>
            </a:extLst>
          </p:cNvPr>
          <p:cNvSpPr txBox="1"/>
          <p:nvPr/>
        </p:nvSpPr>
        <p:spPr>
          <a:xfrm>
            <a:off x="3357113" y="169181"/>
            <a:ext cx="857422" cy="430887"/>
          </a:xfrm>
          <a:prstGeom prst="rect">
            <a:avLst/>
          </a:prstGeom>
          <a:noFill/>
        </p:spPr>
        <p:txBody>
          <a:bodyPr wrap="square" rtlCol="0">
            <a:spAutoFit/>
          </a:bodyPr>
          <a:lstStyle/>
          <a:p>
            <a:r>
              <a:rPr lang="en-GB" sz="1100" b="1" dirty="0"/>
              <a:t>Dedicated Spark Pools</a:t>
            </a:r>
          </a:p>
        </p:txBody>
      </p:sp>
      <p:sp>
        <p:nvSpPr>
          <p:cNvPr id="15" name="TextBox 14">
            <a:extLst>
              <a:ext uri="{FF2B5EF4-FFF2-40B4-BE49-F238E27FC236}">
                <a16:creationId xmlns:a16="http://schemas.microsoft.com/office/drawing/2014/main" id="{F75C81DC-8EBE-5FAA-75DB-AD76678699A0}"/>
              </a:ext>
            </a:extLst>
          </p:cNvPr>
          <p:cNvSpPr txBox="1"/>
          <p:nvPr/>
        </p:nvSpPr>
        <p:spPr>
          <a:xfrm>
            <a:off x="667030" y="334476"/>
            <a:ext cx="1358064" cy="261610"/>
          </a:xfrm>
          <a:prstGeom prst="rect">
            <a:avLst/>
          </a:prstGeom>
          <a:noFill/>
        </p:spPr>
        <p:txBody>
          <a:bodyPr wrap="none" rtlCol="0">
            <a:spAutoFit/>
          </a:bodyPr>
          <a:lstStyle/>
          <a:p>
            <a:r>
              <a:rPr lang="en-GB" sz="1100" b="1" dirty="0"/>
              <a:t>Dedicated SQL Pool</a:t>
            </a:r>
          </a:p>
        </p:txBody>
      </p:sp>
      <p:pic>
        <p:nvPicPr>
          <p:cNvPr id="16" name="Picture 2" descr="3 Things You Should Know About Azure Synapse Dedicated SQL Pools">
            <a:extLst>
              <a:ext uri="{FF2B5EF4-FFF2-40B4-BE49-F238E27FC236}">
                <a16:creationId xmlns:a16="http://schemas.microsoft.com/office/drawing/2014/main" id="{13E35BF3-6C4A-63D3-8C68-CC4F0550BB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14" r="29918" b="25355"/>
          <a:stretch/>
        </p:blipFill>
        <p:spPr bwMode="auto">
          <a:xfrm>
            <a:off x="215539" y="3889747"/>
            <a:ext cx="633452" cy="48731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ECFE090-FCE6-1F2F-50C0-D48C608BF37E}"/>
              </a:ext>
            </a:extLst>
          </p:cNvPr>
          <p:cNvSpPr txBox="1"/>
          <p:nvPr/>
        </p:nvSpPr>
        <p:spPr>
          <a:xfrm>
            <a:off x="737833" y="4009576"/>
            <a:ext cx="1358064" cy="261610"/>
          </a:xfrm>
          <a:prstGeom prst="rect">
            <a:avLst/>
          </a:prstGeom>
          <a:noFill/>
        </p:spPr>
        <p:txBody>
          <a:bodyPr wrap="none" rtlCol="0">
            <a:spAutoFit/>
          </a:bodyPr>
          <a:lstStyle/>
          <a:p>
            <a:r>
              <a:rPr lang="en-GB" sz="1100" b="1" dirty="0"/>
              <a:t>Serverless SQL Pool</a:t>
            </a:r>
          </a:p>
        </p:txBody>
      </p:sp>
      <p:sp>
        <p:nvSpPr>
          <p:cNvPr id="18" name="TextBox 17">
            <a:extLst>
              <a:ext uri="{FF2B5EF4-FFF2-40B4-BE49-F238E27FC236}">
                <a16:creationId xmlns:a16="http://schemas.microsoft.com/office/drawing/2014/main" id="{9899495E-32D1-C97B-42AE-8F37DC78BA7E}"/>
              </a:ext>
            </a:extLst>
          </p:cNvPr>
          <p:cNvSpPr txBox="1"/>
          <p:nvPr/>
        </p:nvSpPr>
        <p:spPr>
          <a:xfrm>
            <a:off x="8674782" y="3310016"/>
            <a:ext cx="2156360" cy="261610"/>
          </a:xfrm>
          <a:prstGeom prst="rect">
            <a:avLst/>
          </a:prstGeom>
          <a:noFill/>
        </p:spPr>
        <p:txBody>
          <a:bodyPr wrap="none" rtlCol="0">
            <a:spAutoFit/>
          </a:bodyPr>
          <a:lstStyle/>
          <a:p>
            <a:r>
              <a:rPr lang="en-GB" sz="1100" b="1" dirty="0"/>
              <a:t>Azure DevOps and Source Control</a:t>
            </a:r>
          </a:p>
        </p:txBody>
      </p:sp>
      <p:pic>
        <p:nvPicPr>
          <p:cNvPr id="19" name="Picture 18">
            <a:extLst>
              <a:ext uri="{FF2B5EF4-FFF2-40B4-BE49-F238E27FC236}">
                <a16:creationId xmlns:a16="http://schemas.microsoft.com/office/drawing/2014/main" id="{782B1302-D349-FBA2-B422-6F379553BE14}"/>
              </a:ext>
            </a:extLst>
          </p:cNvPr>
          <p:cNvPicPr>
            <a:picLocks noChangeAspect="1"/>
          </p:cNvPicPr>
          <p:nvPr/>
        </p:nvPicPr>
        <p:blipFill>
          <a:blip r:embed="rId5"/>
          <a:stretch>
            <a:fillRect/>
          </a:stretch>
        </p:blipFill>
        <p:spPr>
          <a:xfrm>
            <a:off x="7657716" y="3156641"/>
            <a:ext cx="528638" cy="528638"/>
          </a:xfrm>
          <a:prstGeom prst="rect">
            <a:avLst/>
          </a:prstGeom>
        </p:spPr>
      </p:pic>
      <p:pic>
        <p:nvPicPr>
          <p:cNvPr id="20" name="Picture 19">
            <a:extLst>
              <a:ext uri="{FF2B5EF4-FFF2-40B4-BE49-F238E27FC236}">
                <a16:creationId xmlns:a16="http://schemas.microsoft.com/office/drawing/2014/main" id="{F1A7F4BE-E528-A8C1-5755-BF8A41FC46AE}"/>
              </a:ext>
            </a:extLst>
          </p:cNvPr>
          <p:cNvPicPr>
            <a:picLocks noChangeAspect="1"/>
          </p:cNvPicPr>
          <p:nvPr/>
        </p:nvPicPr>
        <p:blipFill>
          <a:blip r:embed="rId6"/>
          <a:stretch>
            <a:fillRect/>
          </a:stretch>
        </p:blipFill>
        <p:spPr>
          <a:xfrm>
            <a:off x="8212868" y="3227302"/>
            <a:ext cx="427038" cy="427038"/>
          </a:xfrm>
          <a:prstGeom prst="rect">
            <a:avLst/>
          </a:prstGeom>
        </p:spPr>
      </p:pic>
      <p:pic>
        <p:nvPicPr>
          <p:cNvPr id="21" name="Picture 20">
            <a:extLst>
              <a:ext uri="{FF2B5EF4-FFF2-40B4-BE49-F238E27FC236}">
                <a16:creationId xmlns:a16="http://schemas.microsoft.com/office/drawing/2014/main" id="{914062D6-DC14-5050-164D-D82C29AABEB7}"/>
              </a:ext>
            </a:extLst>
          </p:cNvPr>
          <p:cNvPicPr>
            <a:picLocks noChangeAspect="1"/>
          </p:cNvPicPr>
          <p:nvPr/>
        </p:nvPicPr>
        <p:blipFill rotWithShape="1">
          <a:blip r:embed="rId7"/>
          <a:srcRect l="36148" t="18137" r="36424" b="22447"/>
          <a:stretch/>
        </p:blipFill>
        <p:spPr>
          <a:xfrm>
            <a:off x="5746802" y="213440"/>
            <a:ext cx="385541" cy="413603"/>
          </a:xfrm>
          <a:prstGeom prst="rect">
            <a:avLst/>
          </a:prstGeom>
        </p:spPr>
      </p:pic>
      <p:sp>
        <p:nvSpPr>
          <p:cNvPr id="22" name="TextBox 21">
            <a:extLst>
              <a:ext uri="{FF2B5EF4-FFF2-40B4-BE49-F238E27FC236}">
                <a16:creationId xmlns:a16="http://schemas.microsoft.com/office/drawing/2014/main" id="{9331A809-A0E9-0122-466A-35D02D967B76}"/>
              </a:ext>
            </a:extLst>
          </p:cNvPr>
          <p:cNvSpPr txBox="1"/>
          <p:nvPr/>
        </p:nvSpPr>
        <p:spPr>
          <a:xfrm>
            <a:off x="6145048" y="158631"/>
            <a:ext cx="1947969" cy="261610"/>
          </a:xfrm>
          <a:prstGeom prst="rect">
            <a:avLst/>
          </a:prstGeom>
          <a:noFill/>
        </p:spPr>
        <p:txBody>
          <a:bodyPr wrap="none" rtlCol="0">
            <a:spAutoFit/>
          </a:bodyPr>
          <a:lstStyle/>
          <a:p>
            <a:r>
              <a:rPr lang="en-GB" sz="1100" b="1" dirty="0"/>
              <a:t>Azure Data Lake Storage Gen2</a:t>
            </a:r>
          </a:p>
        </p:txBody>
      </p:sp>
      <p:sp>
        <p:nvSpPr>
          <p:cNvPr id="23" name="TextBox 22">
            <a:extLst>
              <a:ext uri="{FF2B5EF4-FFF2-40B4-BE49-F238E27FC236}">
                <a16:creationId xmlns:a16="http://schemas.microsoft.com/office/drawing/2014/main" id="{A1187983-A7D1-F623-A606-51EDC33F26ED}"/>
              </a:ext>
            </a:extLst>
          </p:cNvPr>
          <p:cNvSpPr txBox="1"/>
          <p:nvPr/>
        </p:nvSpPr>
        <p:spPr>
          <a:xfrm>
            <a:off x="6196136" y="411599"/>
            <a:ext cx="2429747" cy="707886"/>
          </a:xfrm>
          <a:prstGeom prst="rect">
            <a:avLst/>
          </a:prstGeom>
          <a:noFill/>
        </p:spPr>
        <p:txBody>
          <a:bodyPr wrap="square" rtlCol="0">
            <a:spAutoFit/>
          </a:bodyPr>
          <a:lstStyle/>
          <a:p>
            <a:pPr marL="171450" indent="-171450">
              <a:buFontTx/>
              <a:buChar char="-"/>
            </a:pPr>
            <a:r>
              <a:rPr lang="en-GB" sz="800" dirty="0"/>
              <a:t>Created through spinning up a blob storage and ‘enabling hierarchical namespaces’. This means the folders will be real and not virtual (included in the string of the file name).</a:t>
            </a:r>
          </a:p>
          <a:p>
            <a:endParaRPr lang="en-GB" sz="800" dirty="0"/>
          </a:p>
        </p:txBody>
      </p:sp>
      <p:sp>
        <p:nvSpPr>
          <p:cNvPr id="24" name="TextBox 23">
            <a:extLst>
              <a:ext uri="{FF2B5EF4-FFF2-40B4-BE49-F238E27FC236}">
                <a16:creationId xmlns:a16="http://schemas.microsoft.com/office/drawing/2014/main" id="{7B2E45F5-A149-A513-C152-245C78782176}"/>
              </a:ext>
            </a:extLst>
          </p:cNvPr>
          <p:cNvSpPr txBox="1"/>
          <p:nvPr/>
        </p:nvSpPr>
        <p:spPr>
          <a:xfrm>
            <a:off x="5526724" y="982815"/>
            <a:ext cx="3006368" cy="1092607"/>
          </a:xfrm>
          <a:prstGeom prst="rect">
            <a:avLst/>
          </a:prstGeom>
          <a:noFill/>
        </p:spPr>
        <p:txBody>
          <a:bodyPr wrap="square" rtlCol="0">
            <a:spAutoFit/>
          </a:bodyPr>
          <a:lstStyle/>
          <a:p>
            <a:r>
              <a:rPr lang="en-GB" sz="900" b="1" dirty="0"/>
              <a:t>Lake Zones</a:t>
            </a:r>
          </a:p>
          <a:p>
            <a:r>
              <a:rPr lang="en-GB" sz="800" dirty="0"/>
              <a:t>Good lakes are all about intelligent folder design. Typically with the following:</a:t>
            </a:r>
          </a:p>
          <a:p>
            <a:pPr marL="171450" indent="-171450">
              <a:buFont typeface="Arial" panose="020B0604020202020204" pitchFamily="34" charset="0"/>
              <a:buChar char="•"/>
            </a:pPr>
            <a:r>
              <a:rPr lang="en-GB" sz="800" dirty="0"/>
              <a:t>Landing Zone: raw data in all forms (csv, json, parquet etc.)</a:t>
            </a:r>
          </a:p>
          <a:p>
            <a:pPr marL="171450" indent="-171450">
              <a:buFont typeface="Arial" panose="020B0604020202020204" pitchFamily="34" charset="0"/>
              <a:buChar char="•"/>
            </a:pPr>
            <a:r>
              <a:rPr lang="en-GB" sz="800" dirty="0"/>
              <a:t>Bronze: raw consolidated data in the same format (e.g. delta.)</a:t>
            </a:r>
          </a:p>
          <a:p>
            <a:pPr marL="171450" indent="-171450">
              <a:buFont typeface="Arial" panose="020B0604020202020204" pitchFamily="34" charset="0"/>
              <a:buChar char="•"/>
            </a:pPr>
            <a:r>
              <a:rPr lang="en-GB" sz="800" dirty="0"/>
              <a:t>Silver: refined raw with good data cleaning.</a:t>
            </a:r>
          </a:p>
          <a:p>
            <a:pPr marL="171450" indent="-171450">
              <a:buFont typeface="Arial" panose="020B0604020202020204" pitchFamily="34" charset="0"/>
              <a:buChar char="•"/>
            </a:pPr>
            <a:r>
              <a:rPr lang="en-GB" sz="800" dirty="0"/>
              <a:t>Gold: this is like our warehouse, it contains fact and dim tables.</a:t>
            </a:r>
          </a:p>
          <a:p>
            <a:pPr marL="171450" indent="-171450">
              <a:buFontTx/>
              <a:buChar char="-"/>
            </a:pPr>
            <a:endParaRPr lang="en-GB" sz="800" dirty="0"/>
          </a:p>
        </p:txBody>
      </p:sp>
      <p:sp>
        <p:nvSpPr>
          <p:cNvPr id="25" name="TextBox 24">
            <a:extLst>
              <a:ext uri="{FF2B5EF4-FFF2-40B4-BE49-F238E27FC236}">
                <a16:creationId xmlns:a16="http://schemas.microsoft.com/office/drawing/2014/main" id="{1FFF6F4E-9F4B-544C-E5D2-835357DD7FF4}"/>
              </a:ext>
            </a:extLst>
          </p:cNvPr>
          <p:cNvSpPr txBox="1"/>
          <p:nvPr/>
        </p:nvSpPr>
        <p:spPr>
          <a:xfrm>
            <a:off x="8811465" y="177692"/>
            <a:ext cx="1635000" cy="1338828"/>
          </a:xfrm>
          <a:prstGeom prst="rect">
            <a:avLst/>
          </a:prstGeom>
          <a:noFill/>
        </p:spPr>
        <p:txBody>
          <a:bodyPr wrap="square" rtlCol="0">
            <a:spAutoFit/>
          </a:bodyPr>
          <a:lstStyle/>
          <a:p>
            <a:r>
              <a:rPr lang="en-GB" sz="900" b="1" dirty="0"/>
              <a:t>File Types</a:t>
            </a:r>
          </a:p>
          <a:p>
            <a:pPr marL="171450" indent="-171450">
              <a:buFontTx/>
              <a:buChar char="-"/>
            </a:pPr>
            <a:r>
              <a:rPr lang="en-GB" sz="800" b="1" dirty="0"/>
              <a:t>csv</a:t>
            </a:r>
            <a:r>
              <a:rPr lang="en-GB" sz="800" dirty="0"/>
              <a:t>: common human readable</a:t>
            </a:r>
          </a:p>
          <a:p>
            <a:pPr marL="171450" indent="-171450">
              <a:buFontTx/>
              <a:buChar char="-"/>
            </a:pPr>
            <a:r>
              <a:rPr lang="en-GB" sz="800" b="1" dirty="0"/>
              <a:t>json</a:t>
            </a:r>
            <a:r>
              <a:rPr lang="en-GB" sz="800" dirty="0"/>
              <a:t>: flexible semi structured</a:t>
            </a:r>
          </a:p>
          <a:p>
            <a:pPr marL="171450" indent="-171450">
              <a:buFontTx/>
              <a:buChar char="-"/>
            </a:pPr>
            <a:r>
              <a:rPr lang="en-GB" sz="800" b="1" dirty="0"/>
              <a:t>parquet</a:t>
            </a:r>
            <a:r>
              <a:rPr lang="en-GB" sz="800" dirty="0"/>
              <a:t>: column optimised and compressed.</a:t>
            </a:r>
          </a:p>
          <a:p>
            <a:pPr marL="171450" indent="-171450">
              <a:buFontTx/>
              <a:buChar char="-"/>
            </a:pPr>
            <a:r>
              <a:rPr lang="en-GB" sz="800" b="1" dirty="0"/>
              <a:t>delta</a:t>
            </a:r>
            <a:r>
              <a:rPr lang="en-GB" sz="800" dirty="0"/>
              <a:t>: parquet files with json meta data allowing for versioning (we typically keep only &lt;30 days of version history to reduce storage).</a:t>
            </a:r>
          </a:p>
        </p:txBody>
      </p:sp>
      <p:pic>
        <p:nvPicPr>
          <p:cNvPr id="26" name="Picture 8" descr="How Interchangeable Are Integration pipelines Between Azure Data factory  and Azure Synapse Analytics? – Welcome to the Blog &amp; Website of Paul Andrew">
            <a:extLst>
              <a:ext uri="{FF2B5EF4-FFF2-40B4-BE49-F238E27FC236}">
                <a16:creationId xmlns:a16="http://schemas.microsoft.com/office/drawing/2014/main" id="{FC47B32C-D69F-A75E-8BE8-FAAF3E6121A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7570" t="41481" r="41955" b="47317"/>
          <a:stretch/>
        </p:blipFill>
        <p:spPr bwMode="auto">
          <a:xfrm>
            <a:off x="3311017" y="3840189"/>
            <a:ext cx="537626" cy="39473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493BABBB-B473-96E6-E857-E91E691A629D}"/>
              </a:ext>
            </a:extLst>
          </p:cNvPr>
          <p:cNvSpPr txBox="1"/>
          <p:nvPr/>
        </p:nvSpPr>
        <p:spPr>
          <a:xfrm>
            <a:off x="5287999" y="3961661"/>
            <a:ext cx="1370888" cy="261610"/>
          </a:xfrm>
          <a:prstGeom prst="rect">
            <a:avLst/>
          </a:prstGeom>
          <a:noFill/>
        </p:spPr>
        <p:txBody>
          <a:bodyPr wrap="none" rtlCol="0">
            <a:spAutoFit/>
          </a:bodyPr>
          <a:lstStyle/>
          <a:p>
            <a:r>
              <a:rPr lang="en-GB" sz="1100" b="1" dirty="0"/>
              <a:t>Integrate (Pipelines)</a:t>
            </a:r>
          </a:p>
        </p:txBody>
      </p:sp>
      <p:pic>
        <p:nvPicPr>
          <p:cNvPr id="28" name="Picture 27">
            <a:extLst>
              <a:ext uri="{FF2B5EF4-FFF2-40B4-BE49-F238E27FC236}">
                <a16:creationId xmlns:a16="http://schemas.microsoft.com/office/drawing/2014/main" id="{33E0351A-7C93-1085-1D8D-2AC0EAFEA8C8}"/>
              </a:ext>
            </a:extLst>
          </p:cNvPr>
          <p:cNvPicPr>
            <a:picLocks noChangeAspect="1"/>
          </p:cNvPicPr>
          <p:nvPr/>
        </p:nvPicPr>
        <p:blipFill rotWithShape="1">
          <a:blip r:embed="rId9"/>
          <a:srcRect t="4089" b="-1"/>
          <a:stretch/>
        </p:blipFill>
        <p:spPr>
          <a:xfrm>
            <a:off x="10436667" y="318288"/>
            <a:ext cx="1456492" cy="1009690"/>
          </a:xfrm>
          <a:prstGeom prst="rect">
            <a:avLst/>
          </a:prstGeom>
        </p:spPr>
      </p:pic>
      <p:pic>
        <p:nvPicPr>
          <p:cNvPr id="29" name="Picture 28">
            <a:extLst>
              <a:ext uri="{FF2B5EF4-FFF2-40B4-BE49-F238E27FC236}">
                <a16:creationId xmlns:a16="http://schemas.microsoft.com/office/drawing/2014/main" id="{367BEB7A-EDC0-7A55-56F7-2AD9D34BAAB7}"/>
              </a:ext>
            </a:extLst>
          </p:cNvPr>
          <p:cNvPicPr>
            <a:picLocks noChangeAspect="1"/>
          </p:cNvPicPr>
          <p:nvPr/>
        </p:nvPicPr>
        <p:blipFill>
          <a:blip r:embed="rId10"/>
          <a:stretch>
            <a:fillRect/>
          </a:stretch>
        </p:blipFill>
        <p:spPr>
          <a:xfrm>
            <a:off x="8625883" y="1582627"/>
            <a:ext cx="1672118" cy="867921"/>
          </a:xfrm>
          <a:prstGeom prst="rect">
            <a:avLst/>
          </a:prstGeom>
        </p:spPr>
      </p:pic>
      <p:pic>
        <p:nvPicPr>
          <p:cNvPr id="30" name="Picture 29">
            <a:extLst>
              <a:ext uri="{FF2B5EF4-FFF2-40B4-BE49-F238E27FC236}">
                <a16:creationId xmlns:a16="http://schemas.microsoft.com/office/drawing/2014/main" id="{A0BB8E23-A366-5CAC-7E37-FCF8E10C14AA}"/>
              </a:ext>
            </a:extLst>
          </p:cNvPr>
          <p:cNvPicPr>
            <a:picLocks noChangeAspect="1"/>
          </p:cNvPicPr>
          <p:nvPr/>
        </p:nvPicPr>
        <p:blipFill>
          <a:blip r:embed="rId11"/>
          <a:stretch>
            <a:fillRect/>
          </a:stretch>
        </p:blipFill>
        <p:spPr>
          <a:xfrm>
            <a:off x="10424879" y="1563479"/>
            <a:ext cx="1567621" cy="867921"/>
          </a:xfrm>
          <a:prstGeom prst="rect">
            <a:avLst/>
          </a:prstGeom>
        </p:spPr>
      </p:pic>
      <p:pic>
        <p:nvPicPr>
          <p:cNvPr id="31" name="Picture 30">
            <a:extLst>
              <a:ext uri="{FF2B5EF4-FFF2-40B4-BE49-F238E27FC236}">
                <a16:creationId xmlns:a16="http://schemas.microsoft.com/office/drawing/2014/main" id="{F4F5E0BB-9B7A-D412-2501-B2C541933EB6}"/>
              </a:ext>
            </a:extLst>
          </p:cNvPr>
          <p:cNvPicPr>
            <a:picLocks noChangeAspect="1"/>
          </p:cNvPicPr>
          <p:nvPr/>
        </p:nvPicPr>
        <p:blipFill>
          <a:blip r:embed="rId12"/>
          <a:stretch>
            <a:fillRect/>
          </a:stretch>
        </p:blipFill>
        <p:spPr>
          <a:xfrm>
            <a:off x="6095793" y="1976201"/>
            <a:ext cx="1868230" cy="615149"/>
          </a:xfrm>
          <a:prstGeom prst="rect">
            <a:avLst/>
          </a:prstGeom>
        </p:spPr>
      </p:pic>
      <p:sp>
        <p:nvSpPr>
          <p:cNvPr id="32" name="TextBox 31">
            <a:extLst>
              <a:ext uri="{FF2B5EF4-FFF2-40B4-BE49-F238E27FC236}">
                <a16:creationId xmlns:a16="http://schemas.microsoft.com/office/drawing/2014/main" id="{B9652D5E-47E6-1E9D-2650-C588FC0A5BE0}"/>
              </a:ext>
            </a:extLst>
          </p:cNvPr>
          <p:cNvSpPr txBox="1"/>
          <p:nvPr/>
        </p:nvSpPr>
        <p:spPr>
          <a:xfrm>
            <a:off x="7702300" y="3644423"/>
            <a:ext cx="4234647" cy="954107"/>
          </a:xfrm>
          <a:prstGeom prst="rect">
            <a:avLst/>
          </a:prstGeom>
          <a:noFill/>
        </p:spPr>
        <p:txBody>
          <a:bodyPr wrap="square" rtlCol="0">
            <a:spAutoFit/>
          </a:bodyPr>
          <a:lstStyle/>
          <a:p>
            <a:r>
              <a:rPr lang="en-GB" sz="800" dirty="0"/>
              <a:t>When we spin up a synapse workspace we need to link a repo for version control and releases. This can only be a GitHub account or azure DevOps repo.</a:t>
            </a:r>
          </a:p>
          <a:p>
            <a:pPr marL="171450" indent="-171450">
              <a:buFont typeface="Arial" panose="020B0604020202020204" pitchFamily="34" charset="0"/>
              <a:buChar char="•"/>
            </a:pPr>
            <a:r>
              <a:rPr lang="en-GB" sz="800" dirty="0"/>
              <a:t>All changes pushed to the repo will be </a:t>
            </a:r>
            <a:r>
              <a:rPr lang="en-GB" sz="800" u="sng" dirty="0"/>
              <a:t>represented as a json file</a:t>
            </a:r>
            <a:r>
              <a:rPr lang="en-GB" sz="800" dirty="0"/>
              <a:t>. This json file contain the information on the script including the folder it is stored within. </a:t>
            </a:r>
          </a:p>
          <a:p>
            <a:pPr marL="171450" indent="-171450">
              <a:buFont typeface="Arial" panose="020B0604020202020204" pitchFamily="34" charset="0"/>
              <a:buChar char="•"/>
            </a:pPr>
            <a:r>
              <a:rPr lang="en-GB" sz="800" dirty="0"/>
              <a:t>Therefore file names need to be unique irrespective of folder location. </a:t>
            </a:r>
          </a:p>
          <a:p>
            <a:endParaRPr lang="en-GB" sz="800" dirty="0"/>
          </a:p>
          <a:p>
            <a:pPr marL="171450" indent="-171450">
              <a:buFontTx/>
              <a:buChar char="-"/>
            </a:pPr>
            <a:endParaRPr lang="en-GB" sz="800" dirty="0"/>
          </a:p>
        </p:txBody>
      </p:sp>
      <p:grpSp>
        <p:nvGrpSpPr>
          <p:cNvPr id="33" name="Group 32">
            <a:extLst>
              <a:ext uri="{FF2B5EF4-FFF2-40B4-BE49-F238E27FC236}">
                <a16:creationId xmlns:a16="http://schemas.microsoft.com/office/drawing/2014/main" id="{FFE90AD6-BB22-C5F1-B6E9-E6254FB819F7}"/>
              </a:ext>
            </a:extLst>
          </p:cNvPr>
          <p:cNvGrpSpPr/>
          <p:nvPr/>
        </p:nvGrpSpPr>
        <p:grpSpPr>
          <a:xfrm>
            <a:off x="7702300" y="4430411"/>
            <a:ext cx="3013025" cy="1217856"/>
            <a:chOff x="8977365" y="3792173"/>
            <a:chExt cx="3013025" cy="1217856"/>
          </a:xfrm>
        </p:grpSpPr>
        <p:pic>
          <p:nvPicPr>
            <p:cNvPr id="34" name="Picture 33">
              <a:extLst>
                <a:ext uri="{FF2B5EF4-FFF2-40B4-BE49-F238E27FC236}">
                  <a16:creationId xmlns:a16="http://schemas.microsoft.com/office/drawing/2014/main" id="{72AE82CB-82B8-C827-226E-5FE5AF761785}"/>
                </a:ext>
              </a:extLst>
            </p:cNvPr>
            <p:cNvPicPr>
              <a:picLocks noChangeAspect="1"/>
            </p:cNvPicPr>
            <p:nvPr/>
          </p:nvPicPr>
          <p:blipFill>
            <a:blip r:embed="rId13"/>
            <a:stretch>
              <a:fillRect/>
            </a:stretch>
          </p:blipFill>
          <p:spPr>
            <a:xfrm>
              <a:off x="8986504" y="4043950"/>
              <a:ext cx="3003886" cy="841003"/>
            </a:xfrm>
            <a:prstGeom prst="rect">
              <a:avLst/>
            </a:prstGeom>
          </p:spPr>
        </p:pic>
        <p:sp>
          <p:nvSpPr>
            <p:cNvPr id="35" name="Oval 34">
              <a:extLst>
                <a:ext uri="{FF2B5EF4-FFF2-40B4-BE49-F238E27FC236}">
                  <a16:creationId xmlns:a16="http://schemas.microsoft.com/office/drawing/2014/main" id="{708CAD1B-2964-B49A-36ED-93F34A16AA93}"/>
                </a:ext>
              </a:extLst>
            </p:cNvPr>
            <p:cNvSpPr/>
            <p:nvPr/>
          </p:nvSpPr>
          <p:spPr>
            <a:xfrm>
              <a:off x="9056191" y="4127517"/>
              <a:ext cx="707255" cy="1207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A75942A6-2A6A-DA06-6A32-36555AB297EE}"/>
                </a:ext>
              </a:extLst>
            </p:cNvPr>
            <p:cNvSpPr/>
            <p:nvPr/>
          </p:nvSpPr>
          <p:spPr>
            <a:xfrm>
              <a:off x="10085033" y="4127516"/>
              <a:ext cx="257453" cy="1207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CDF5E5B7-326B-9EE1-574C-9DB6D3436CC8}"/>
                </a:ext>
              </a:extLst>
            </p:cNvPr>
            <p:cNvSpPr/>
            <p:nvPr/>
          </p:nvSpPr>
          <p:spPr>
            <a:xfrm>
              <a:off x="10342487" y="4127516"/>
              <a:ext cx="195308" cy="1207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Speech Bubble: Rectangle 37">
              <a:extLst>
                <a:ext uri="{FF2B5EF4-FFF2-40B4-BE49-F238E27FC236}">
                  <a16:creationId xmlns:a16="http://schemas.microsoft.com/office/drawing/2014/main" id="{5A8FC916-A443-6041-898C-141E7414F06F}"/>
                </a:ext>
              </a:extLst>
            </p:cNvPr>
            <p:cNvSpPr/>
            <p:nvPr/>
          </p:nvSpPr>
          <p:spPr>
            <a:xfrm>
              <a:off x="9717801" y="4582990"/>
              <a:ext cx="1039157" cy="427039"/>
            </a:xfrm>
            <a:prstGeom prst="wedgeRectCallout">
              <a:avLst>
                <a:gd name="adj1" fmla="val -63264"/>
                <a:gd name="adj2" fmla="val -125986"/>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Here we change the branch we are working on. We should always work on feature branches before committing to the main branch</a:t>
              </a:r>
            </a:p>
          </p:txBody>
        </p:sp>
        <p:sp>
          <p:nvSpPr>
            <p:cNvPr id="39" name="Speech Bubble: Rectangle 38">
              <a:extLst>
                <a:ext uri="{FF2B5EF4-FFF2-40B4-BE49-F238E27FC236}">
                  <a16:creationId xmlns:a16="http://schemas.microsoft.com/office/drawing/2014/main" id="{747BD9EE-55EA-0DE2-9A8F-0108CF5DC971}"/>
                </a:ext>
              </a:extLst>
            </p:cNvPr>
            <p:cNvSpPr/>
            <p:nvPr/>
          </p:nvSpPr>
          <p:spPr>
            <a:xfrm>
              <a:off x="8977365" y="3805807"/>
              <a:ext cx="1344406" cy="176235"/>
            </a:xfrm>
            <a:prstGeom prst="wedgeRectCallout">
              <a:avLst>
                <a:gd name="adj1" fmla="val 38687"/>
                <a:gd name="adj2" fmla="val 118549"/>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We commit our work to the branch with this button – no control over commit message.</a:t>
              </a:r>
            </a:p>
          </p:txBody>
        </p:sp>
        <p:sp>
          <p:nvSpPr>
            <p:cNvPr id="40" name="Speech Bubble: Rectangle 39">
              <a:extLst>
                <a:ext uri="{FF2B5EF4-FFF2-40B4-BE49-F238E27FC236}">
                  <a16:creationId xmlns:a16="http://schemas.microsoft.com/office/drawing/2014/main" id="{70781C96-3C1F-5C4B-DC8E-DF40B2AB90FD}"/>
                </a:ext>
              </a:extLst>
            </p:cNvPr>
            <p:cNvSpPr/>
            <p:nvPr/>
          </p:nvSpPr>
          <p:spPr>
            <a:xfrm>
              <a:off x="10436667" y="3792173"/>
              <a:ext cx="1529068" cy="197544"/>
            </a:xfrm>
            <a:prstGeom prst="wedgeRectCallout">
              <a:avLst>
                <a:gd name="adj1" fmla="val -42834"/>
                <a:gd name="adj2" fmla="val 118187"/>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Publish is only available on the main branch and will push the changes to a separate publish branch.</a:t>
              </a:r>
            </a:p>
          </p:txBody>
        </p:sp>
      </p:grpSp>
      <p:sp>
        <p:nvSpPr>
          <p:cNvPr id="41" name="TextBox 40">
            <a:extLst>
              <a:ext uri="{FF2B5EF4-FFF2-40B4-BE49-F238E27FC236}">
                <a16:creationId xmlns:a16="http://schemas.microsoft.com/office/drawing/2014/main" id="{29113C5F-52D6-890B-CF0B-3D201DF7DCA2}"/>
              </a:ext>
            </a:extLst>
          </p:cNvPr>
          <p:cNvSpPr txBox="1"/>
          <p:nvPr/>
        </p:nvSpPr>
        <p:spPr>
          <a:xfrm>
            <a:off x="10785012" y="4366411"/>
            <a:ext cx="1241539" cy="830997"/>
          </a:xfrm>
          <a:prstGeom prst="rect">
            <a:avLst/>
          </a:prstGeom>
          <a:noFill/>
        </p:spPr>
        <p:txBody>
          <a:bodyPr wrap="square" rtlCol="0">
            <a:spAutoFit/>
          </a:bodyPr>
          <a:lstStyle/>
          <a:p>
            <a:r>
              <a:rPr lang="en-GB" sz="800" b="1" dirty="0"/>
              <a:t>Branches</a:t>
            </a:r>
          </a:p>
          <a:p>
            <a:pPr marL="171450" indent="-171450">
              <a:buFontTx/>
              <a:buChar char="-"/>
            </a:pPr>
            <a:r>
              <a:rPr lang="en-GB" sz="800" dirty="0"/>
              <a:t>Typically have feature branches.</a:t>
            </a:r>
          </a:p>
          <a:p>
            <a:pPr marL="171450" indent="-171450">
              <a:buFontTx/>
              <a:buChar char="-"/>
            </a:pPr>
            <a:r>
              <a:rPr lang="en-GB" sz="800" dirty="0"/>
              <a:t>Dev Branch</a:t>
            </a:r>
          </a:p>
          <a:p>
            <a:pPr marL="171450" indent="-171450">
              <a:buFontTx/>
              <a:buChar char="-"/>
            </a:pPr>
            <a:r>
              <a:rPr lang="en-GB" sz="800" dirty="0"/>
              <a:t>Test Branch</a:t>
            </a:r>
          </a:p>
          <a:p>
            <a:pPr marL="171450" indent="-171450">
              <a:buFontTx/>
              <a:buChar char="-"/>
            </a:pPr>
            <a:r>
              <a:rPr lang="en-GB" sz="800" dirty="0"/>
              <a:t>Prod Branch</a:t>
            </a:r>
          </a:p>
        </p:txBody>
      </p:sp>
      <p:pic>
        <p:nvPicPr>
          <p:cNvPr id="42" name="Picture 41">
            <a:extLst>
              <a:ext uri="{FF2B5EF4-FFF2-40B4-BE49-F238E27FC236}">
                <a16:creationId xmlns:a16="http://schemas.microsoft.com/office/drawing/2014/main" id="{8423FB25-08DC-0DC2-B74E-3D29217D9236}"/>
              </a:ext>
            </a:extLst>
          </p:cNvPr>
          <p:cNvPicPr>
            <a:picLocks noChangeAspect="1"/>
          </p:cNvPicPr>
          <p:nvPr/>
        </p:nvPicPr>
        <p:blipFill rotWithShape="1">
          <a:blip r:embed="rId14"/>
          <a:srcRect t="1" b="26392"/>
          <a:stretch/>
        </p:blipFill>
        <p:spPr>
          <a:xfrm>
            <a:off x="3908741" y="3946576"/>
            <a:ext cx="1370888" cy="311798"/>
          </a:xfrm>
          <a:prstGeom prst="rect">
            <a:avLst/>
          </a:prstGeom>
        </p:spPr>
      </p:pic>
      <p:sp>
        <p:nvSpPr>
          <p:cNvPr id="43" name="TextBox 42">
            <a:extLst>
              <a:ext uri="{FF2B5EF4-FFF2-40B4-BE49-F238E27FC236}">
                <a16:creationId xmlns:a16="http://schemas.microsoft.com/office/drawing/2014/main" id="{C1B865B9-B515-B90C-F300-A971A310D9CD}"/>
              </a:ext>
            </a:extLst>
          </p:cNvPr>
          <p:cNvSpPr txBox="1"/>
          <p:nvPr/>
        </p:nvSpPr>
        <p:spPr>
          <a:xfrm>
            <a:off x="3199425" y="4314498"/>
            <a:ext cx="4260114" cy="338554"/>
          </a:xfrm>
          <a:prstGeom prst="rect">
            <a:avLst/>
          </a:prstGeom>
          <a:noFill/>
        </p:spPr>
        <p:txBody>
          <a:bodyPr wrap="square" rtlCol="0">
            <a:spAutoFit/>
          </a:bodyPr>
          <a:lstStyle/>
          <a:p>
            <a:r>
              <a:rPr lang="en-GB" sz="800" dirty="0"/>
              <a:t>The data orchestrating tool for azure synapse. Allows for scheduled or triggered pipelines that can be used to update and maintain our data lake. </a:t>
            </a:r>
          </a:p>
        </p:txBody>
      </p:sp>
      <p:sp>
        <p:nvSpPr>
          <p:cNvPr id="44" name="TextBox 43">
            <a:extLst>
              <a:ext uri="{FF2B5EF4-FFF2-40B4-BE49-F238E27FC236}">
                <a16:creationId xmlns:a16="http://schemas.microsoft.com/office/drawing/2014/main" id="{879CFD44-A327-D9E7-CE79-66E03442DA47}"/>
              </a:ext>
            </a:extLst>
          </p:cNvPr>
          <p:cNvSpPr txBox="1"/>
          <p:nvPr/>
        </p:nvSpPr>
        <p:spPr>
          <a:xfrm>
            <a:off x="8093017" y="2556249"/>
            <a:ext cx="3922932" cy="338554"/>
          </a:xfrm>
          <a:prstGeom prst="rect">
            <a:avLst/>
          </a:prstGeom>
          <a:solidFill>
            <a:srgbClr val="FDF1E9"/>
          </a:solidFill>
        </p:spPr>
        <p:txBody>
          <a:bodyPr wrap="square" rtlCol="0">
            <a:spAutoFit/>
          </a:bodyPr>
          <a:lstStyle/>
          <a:p>
            <a:r>
              <a:rPr lang="en-GB" sz="800" dirty="0"/>
              <a:t>Note./ A data lake is often referred to as a lakehouse when we have processes on top of our lake that allow us to back up our data and manage schema – like using delta.</a:t>
            </a:r>
          </a:p>
        </p:txBody>
      </p:sp>
      <p:pic>
        <p:nvPicPr>
          <p:cNvPr id="45" name="Picture 44">
            <a:extLst>
              <a:ext uri="{FF2B5EF4-FFF2-40B4-BE49-F238E27FC236}">
                <a16:creationId xmlns:a16="http://schemas.microsoft.com/office/drawing/2014/main" id="{0860FF53-F99E-1A6A-7020-376749E0A2A5}"/>
              </a:ext>
            </a:extLst>
          </p:cNvPr>
          <p:cNvPicPr>
            <a:picLocks noChangeAspect="1"/>
          </p:cNvPicPr>
          <p:nvPr/>
        </p:nvPicPr>
        <p:blipFill>
          <a:blip r:embed="rId15"/>
          <a:stretch>
            <a:fillRect/>
          </a:stretch>
        </p:blipFill>
        <p:spPr>
          <a:xfrm>
            <a:off x="10865349" y="5378730"/>
            <a:ext cx="1089018" cy="1225583"/>
          </a:xfrm>
          <a:prstGeom prst="rect">
            <a:avLst/>
          </a:prstGeom>
        </p:spPr>
      </p:pic>
      <p:sp>
        <p:nvSpPr>
          <p:cNvPr id="46" name="TextBox 45">
            <a:extLst>
              <a:ext uri="{FF2B5EF4-FFF2-40B4-BE49-F238E27FC236}">
                <a16:creationId xmlns:a16="http://schemas.microsoft.com/office/drawing/2014/main" id="{DF1FDA3F-74B9-0426-438B-46BB51C769EC}"/>
              </a:ext>
            </a:extLst>
          </p:cNvPr>
          <p:cNvSpPr txBox="1"/>
          <p:nvPr/>
        </p:nvSpPr>
        <p:spPr>
          <a:xfrm>
            <a:off x="7702300" y="5720744"/>
            <a:ext cx="3013025" cy="1077218"/>
          </a:xfrm>
          <a:prstGeom prst="rect">
            <a:avLst/>
          </a:prstGeom>
          <a:noFill/>
        </p:spPr>
        <p:txBody>
          <a:bodyPr wrap="square" rtlCol="0">
            <a:spAutoFit/>
          </a:bodyPr>
          <a:lstStyle/>
          <a:p>
            <a:r>
              <a:rPr lang="en-GB" sz="800" b="1" dirty="0"/>
              <a:t>Pull Request Pipelines</a:t>
            </a:r>
          </a:p>
          <a:p>
            <a:pPr marL="171450" indent="-171450">
              <a:buFont typeface="Arial" panose="020B0604020202020204" pitchFamily="34" charset="0"/>
              <a:buChar char="•"/>
            </a:pPr>
            <a:r>
              <a:rPr lang="en-GB" sz="800" dirty="0"/>
              <a:t>We should be using pipelines to validate our pull requests from dev to test and test to prod branches.</a:t>
            </a:r>
          </a:p>
          <a:p>
            <a:pPr marL="171450" indent="-171450">
              <a:buFont typeface="Arial" panose="020B0604020202020204" pitchFamily="34" charset="0"/>
              <a:buChar char="•"/>
            </a:pPr>
            <a:r>
              <a:rPr lang="en-GB" sz="800" dirty="0"/>
              <a:t>There are standard validations that can be run using a </a:t>
            </a:r>
            <a:r>
              <a:rPr lang="en-GB" sz="800" dirty="0" err="1"/>
              <a:t>yml</a:t>
            </a:r>
            <a:r>
              <a:rPr lang="en-GB" sz="800" dirty="0"/>
              <a:t> file.</a:t>
            </a:r>
          </a:p>
          <a:p>
            <a:pPr marL="171450" indent="-171450">
              <a:buFont typeface="Arial" panose="020B0604020202020204" pitchFamily="34" charset="0"/>
              <a:buChar char="•"/>
            </a:pPr>
            <a:r>
              <a:rPr lang="en-GB" sz="800" dirty="0"/>
              <a:t>It is possible to write custom unit tests which run on top of the notebooks and scripts checking that common best practice has been followed along with anything else you may want to check. This is custom though, no out of the box availability.</a:t>
            </a:r>
          </a:p>
        </p:txBody>
      </p:sp>
      <p:pic>
        <p:nvPicPr>
          <p:cNvPr id="47" name="Picture 46">
            <a:extLst>
              <a:ext uri="{FF2B5EF4-FFF2-40B4-BE49-F238E27FC236}">
                <a16:creationId xmlns:a16="http://schemas.microsoft.com/office/drawing/2014/main" id="{3E7E169A-8656-5B01-9881-BE8FF4DD75FC}"/>
              </a:ext>
            </a:extLst>
          </p:cNvPr>
          <p:cNvPicPr>
            <a:picLocks noChangeAspect="1"/>
          </p:cNvPicPr>
          <p:nvPr/>
        </p:nvPicPr>
        <p:blipFill>
          <a:blip r:embed="rId16"/>
          <a:stretch>
            <a:fillRect/>
          </a:stretch>
        </p:blipFill>
        <p:spPr>
          <a:xfrm>
            <a:off x="5048766" y="4653052"/>
            <a:ext cx="2382208" cy="1259804"/>
          </a:xfrm>
          <a:prstGeom prst="rect">
            <a:avLst/>
          </a:prstGeom>
        </p:spPr>
      </p:pic>
      <p:sp>
        <p:nvSpPr>
          <p:cNvPr id="48" name="TextBox 47">
            <a:extLst>
              <a:ext uri="{FF2B5EF4-FFF2-40B4-BE49-F238E27FC236}">
                <a16:creationId xmlns:a16="http://schemas.microsoft.com/office/drawing/2014/main" id="{EF4C66AA-A919-3E66-14F9-CD4C869BB5C1}"/>
              </a:ext>
            </a:extLst>
          </p:cNvPr>
          <p:cNvSpPr txBox="1"/>
          <p:nvPr/>
        </p:nvSpPr>
        <p:spPr>
          <a:xfrm>
            <a:off x="3197038" y="4623688"/>
            <a:ext cx="1844077" cy="1606273"/>
          </a:xfrm>
          <a:prstGeom prst="rect">
            <a:avLst/>
          </a:prstGeom>
          <a:noFill/>
        </p:spPr>
        <p:txBody>
          <a:bodyPr wrap="square" rtlCol="0">
            <a:spAutoFit/>
          </a:bodyPr>
          <a:lstStyle/>
          <a:p>
            <a:r>
              <a:rPr lang="en-GB" sz="800" dirty="0"/>
              <a:t>Can be used to connect and transform many data sources but a common flow may be to:</a:t>
            </a:r>
          </a:p>
          <a:p>
            <a:pPr marL="171450" indent="-171450">
              <a:buFont typeface="Arial" panose="020B0604020202020204" pitchFamily="34" charset="0"/>
              <a:buChar char="•"/>
            </a:pPr>
            <a:r>
              <a:rPr lang="en-GB" sz="800" dirty="0"/>
              <a:t>Pull data into landing zone from various sources.</a:t>
            </a:r>
          </a:p>
          <a:p>
            <a:pPr marL="171450" indent="-171450">
              <a:buFont typeface="Arial" panose="020B0604020202020204" pitchFamily="34" charset="0"/>
              <a:buChar char="•"/>
            </a:pPr>
            <a:r>
              <a:rPr lang="en-GB" sz="800" dirty="0"/>
              <a:t>Spin up spark pool and run transformation scripts in pyspark or other language of choice to populate bronze, silver and gold layers.</a:t>
            </a:r>
          </a:p>
          <a:p>
            <a:endParaRPr lang="en-GB" sz="800" dirty="0"/>
          </a:p>
          <a:p>
            <a:pPr marL="171450" indent="-171450">
              <a:buFontTx/>
              <a:buChar char="-"/>
            </a:pPr>
            <a:endParaRPr lang="en-GB" sz="800" dirty="0"/>
          </a:p>
        </p:txBody>
      </p:sp>
      <p:sp>
        <p:nvSpPr>
          <p:cNvPr id="49" name="TextBox 48">
            <a:extLst>
              <a:ext uri="{FF2B5EF4-FFF2-40B4-BE49-F238E27FC236}">
                <a16:creationId xmlns:a16="http://schemas.microsoft.com/office/drawing/2014/main" id="{C3C532DE-9302-997E-2260-7C5D346A0A88}"/>
              </a:ext>
            </a:extLst>
          </p:cNvPr>
          <p:cNvSpPr txBox="1"/>
          <p:nvPr/>
        </p:nvSpPr>
        <p:spPr>
          <a:xfrm>
            <a:off x="3167584" y="5952028"/>
            <a:ext cx="2512429" cy="461665"/>
          </a:xfrm>
          <a:prstGeom prst="rect">
            <a:avLst/>
          </a:prstGeom>
          <a:solidFill>
            <a:schemeClr val="accent1">
              <a:lumMod val="20000"/>
              <a:lumOff val="80000"/>
              <a:alpha val="50000"/>
            </a:schemeClr>
          </a:solidFill>
        </p:spPr>
        <p:txBody>
          <a:bodyPr wrap="square" rtlCol="0">
            <a:spAutoFit/>
          </a:bodyPr>
          <a:lstStyle/>
          <a:p>
            <a:r>
              <a:rPr lang="en-GB" sz="800" dirty="0"/>
              <a:t>Dataflows can be used as a drag and drop option directly in the pipeline for transformations (it generates pyspark code under the hood but this is IP of Microsoft)</a:t>
            </a:r>
          </a:p>
        </p:txBody>
      </p:sp>
      <p:sp>
        <p:nvSpPr>
          <p:cNvPr id="50" name="TextBox 49">
            <a:extLst>
              <a:ext uri="{FF2B5EF4-FFF2-40B4-BE49-F238E27FC236}">
                <a16:creationId xmlns:a16="http://schemas.microsoft.com/office/drawing/2014/main" id="{7E71868F-C98E-B531-1108-F0B898648C76}"/>
              </a:ext>
            </a:extLst>
          </p:cNvPr>
          <p:cNvSpPr txBox="1"/>
          <p:nvPr/>
        </p:nvSpPr>
        <p:spPr>
          <a:xfrm>
            <a:off x="5758952" y="6028520"/>
            <a:ext cx="1700588" cy="338554"/>
          </a:xfrm>
          <a:prstGeom prst="rect">
            <a:avLst/>
          </a:prstGeom>
          <a:solidFill>
            <a:schemeClr val="accent1">
              <a:lumMod val="20000"/>
              <a:lumOff val="80000"/>
              <a:alpha val="50000"/>
            </a:schemeClr>
          </a:solidFill>
        </p:spPr>
        <p:txBody>
          <a:bodyPr wrap="square" rtlCol="0">
            <a:spAutoFit/>
          </a:bodyPr>
          <a:lstStyle/>
          <a:p>
            <a:r>
              <a:rPr lang="en-GB" sz="800" dirty="0"/>
              <a:t>Note:/ we pay for each thing we do in the pipeline not the pipeline itself</a:t>
            </a:r>
          </a:p>
        </p:txBody>
      </p:sp>
      <p:sp>
        <p:nvSpPr>
          <p:cNvPr id="51" name="TextBox 50">
            <a:extLst>
              <a:ext uri="{FF2B5EF4-FFF2-40B4-BE49-F238E27FC236}">
                <a16:creationId xmlns:a16="http://schemas.microsoft.com/office/drawing/2014/main" id="{654BE2B8-69CE-5B2B-68CD-E24454093261}"/>
              </a:ext>
            </a:extLst>
          </p:cNvPr>
          <p:cNvSpPr txBox="1"/>
          <p:nvPr/>
        </p:nvSpPr>
        <p:spPr>
          <a:xfrm>
            <a:off x="126781" y="4838776"/>
            <a:ext cx="1486726" cy="584775"/>
          </a:xfrm>
          <a:prstGeom prst="rect">
            <a:avLst/>
          </a:prstGeom>
          <a:noFill/>
        </p:spPr>
        <p:txBody>
          <a:bodyPr wrap="square" rtlCol="0">
            <a:spAutoFit/>
          </a:bodyPr>
          <a:lstStyle/>
          <a:p>
            <a:pPr marL="171450" indent="-171450">
              <a:buFont typeface="Arial" panose="020B0604020202020204" pitchFamily="34" charset="0"/>
              <a:buChar char="•"/>
            </a:pPr>
            <a:r>
              <a:rPr lang="en-GB" sz="800" dirty="0"/>
              <a:t>We do not provision resource like in dedicated pools, this happens in the background for us.</a:t>
            </a:r>
          </a:p>
        </p:txBody>
      </p:sp>
      <p:pic>
        <p:nvPicPr>
          <p:cNvPr id="52" name="Picture 51">
            <a:extLst>
              <a:ext uri="{FF2B5EF4-FFF2-40B4-BE49-F238E27FC236}">
                <a16:creationId xmlns:a16="http://schemas.microsoft.com/office/drawing/2014/main" id="{2537E3B4-24FB-7C21-D75B-616971309EC2}"/>
              </a:ext>
            </a:extLst>
          </p:cNvPr>
          <p:cNvPicPr>
            <a:picLocks noChangeAspect="1"/>
          </p:cNvPicPr>
          <p:nvPr/>
        </p:nvPicPr>
        <p:blipFill>
          <a:blip r:embed="rId17"/>
          <a:stretch>
            <a:fillRect/>
          </a:stretch>
        </p:blipFill>
        <p:spPr>
          <a:xfrm>
            <a:off x="1569773" y="4780781"/>
            <a:ext cx="936622" cy="584776"/>
          </a:xfrm>
          <a:prstGeom prst="rect">
            <a:avLst/>
          </a:prstGeom>
        </p:spPr>
      </p:pic>
      <p:sp>
        <p:nvSpPr>
          <p:cNvPr id="53" name="TextBox 52">
            <a:extLst>
              <a:ext uri="{FF2B5EF4-FFF2-40B4-BE49-F238E27FC236}">
                <a16:creationId xmlns:a16="http://schemas.microsoft.com/office/drawing/2014/main" id="{1233DDF9-B841-3408-2F49-B6875AE916FB}"/>
              </a:ext>
            </a:extLst>
          </p:cNvPr>
          <p:cNvSpPr txBox="1"/>
          <p:nvPr/>
        </p:nvSpPr>
        <p:spPr>
          <a:xfrm>
            <a:off x="95884" y="4383059"/>
            <a:ext cx="2741417" cy="461665"/>
          </a:xfrm>
          <a:prstGeom prst="rect">
            <a:avLst/>
          </a:prstGeom>
          <a:noFill/>
        </p:spPr>
        <p:txBody>
          <a:bodyPr wrap="square" rtlCol="0">
            <a:spAutoFit/>
          </a:bodyPr>
          <a:lstStyle/>
          <a:p>
            <a:r>
              <a:rPr lang="en-GB" sz="800" dirty="0"/>
              <a:t>We only have 1 serverless SQL pool that gets deployed by default for per workspace. We cannot have any more than 1 pool per workspace.</a:t>
            </a:r>
          </a:p>
        </p:txBody>
      </p:sp>
      <p:sp>
        <p:nvSpPr>
          <p:cNvPr id="54" name="TextBox 53">
            <a:extLst>
              <a:ext uri="{FF2B5EF4-FFF2-40B4-BE49-F238E27FC236}">
                <a16:creationId xmlns:a16="http://schemas.microsoft.com/office/drawing/2014/main" id="{420C84E6-DCF7-F3F9-B6B0-7408D1E229F1}"/>
              </a:ext>
            </a:extLst>
          </p:cNvPr>
          <p:cNvSpPr txBox="1"/>
          <p:nvPr/>
        </p:nvSpPr>
        <p:spPr>
          <a:xfrm>
            <a:off x="82418" y="5392249"/>
            <a:ext cx="2749878" cy="707886"/>
          </a:xfrm>
          <a:prstGeom prst="rect">
            <a:avLst/>
          </a:prstGeom>
          <a:noFill/>
        </p:spPr>
        <p:txBody>
          <a:bodyPr wrap="square" rtlCol="0">
            <a:spAutoFit/>
          </a:bodyPr>
          <a:lstStyle/>
          <a:p>
            <a:pPr marL="171450" indent="-171450">
              <a:buFont typeface="Arial" panose="020B0604020202020204" pitchFamily="34" charset="0"/>
              <a:buChar char="•"/>
            </a:pPr>
            <a:r>
              <a:rPr lang="en-GB" sz="800" dirty="0"/>
              <a:t>We use our serverless </a:t>
            </a:r>
            <a:r>
              <a:rPr lang="en-GB" sz="800" dirty="0" err="1"/>
              <a:t>sql</a:t>
            </a:r>
            <a:r>
              <a:rPr lang="en-GB" sz="800" dirty="0"/>
              <a:t> pool whenever we query our lake database or our data lake directly.</a:t>
            </a:r>
          </a:p>
          <a:p>
            <a:pPr marL="171450" indent="-171450">
              <a:buFont typeface="Arial" panose="020B0604020202020204" pitchFamily="34" charset="0"/>
              <a:buChar char="•"/>
            </a:pPr>
            <a:r>
              <a:rPr lang="en-GB" sz="800" dirty="0"/>
              <a:t>We are charged per query at a rate of ~$5/tb or read. Note that any reads less than 10mb are charged at 10mb.</a:t>
            </a:r>
          </a:p>
          <a:p>
            <a:pPr marL="171450" indent="-171450">
              <a:buFont typeface="Arial" panose="020B0604020202020204" pitchFamily="34" charset="0"/>
              <a:buChar char="•"/>
            </a:pPr>
            <a:endParaRPr lang="en-GB" sz="800" dirty="0"/>
          </a:p>
        </p:txBody>
      </p:sp>
      <p:pic>
        <p:nvPicPr>
          <p:cNvPr id="55" name="Picture 54">
            <a:extLst>
              <a:ext uri="{FF2B5EF4-FFF2-40B4-BE49-F238E27FC236}">
                <a16:creationId xmlns:a16="http://schemas.microsoft.com/office/drawing/2014/main" id="{2CF8BFF0-BA4E-63E4-64C8-EA89784852F5}"/>
              </a:ext>
            </a:extLst>
          </p:cNvPr>
          <p:cNvPicPr>
            <a:picLocks noChangeAspect="1"/>
          </p:cNvPicPr>
          <p:nvPr/>
        </p:nvPicPr>
        <p:blipFill>
          <a:blip r:embed="rId18"/>
          <a:stretch>
            <a:fillRect/>
          </a:stretch>
        </p:blipFill>
        <p:spPr>
          <a:xfrm>
            <a:off x="101170" y="6033970"/>
            <a:ext cx="1208048" cy="666706"/>
          </a:xfrm>
          <a:prstGeom prst="rect">
            <a:avLst/>
          </a:prstGeom>
        </p:spPr>
      </p:pic>
      <p:pic>
        <p:nvPicPr>
          <p:cNvPr id="56" name="Picture 55">
            <a:extLst>
              <a:ext uri="{FF2B5EF4-FFF2-40B4-BE49-F238E27FC236}">
                <a16:creationId xmlns:a16="http://schemas.microsoft.com/office/drawing/2014/main" id="{30CFC44E-E844-4420-F307-29843DE407F1}"/>
              </a:ext>
            </a:extLst>
          </p:cNvPr>
          <p:cNvPicPr>
            <a:picLocks noChangeAspect="1"/>
          </p:cNvPicPr>
          <p:nvPr/>
        </p:nvPicPr>
        <p:blipFill rotWithShape="1">
          <a:blip r:embed="rId19"/>
          <a:srcRect b="36746"/>
          <a:stretch/>
        </p:blipFill>
        <p:spPr>
          <a:xfrm>
            <a:off x="1367886" y="6074625"/>
            <a:ext cx="1544935" cy="573035"/>
          </a:xfrm>
          <a:prstGeom prst="rect">
            <a:avLst/>
          </a:prstGeom>
        </p:spPr>
      </p:pic>
      <p:sp>
        <p:nvSpPr>
          <p:cNvPr id="57" name="TextBox 56">
            <a:extLst>
              <a:ext uri="{FF2B5EF4-FFF2-40B4-BE49-F238E27FC236}">
                <a16:creationId xmlns:a16="http://schemas.microsoft.com/office/drawing/2014/main" id="{E70B9482-FE10-B3E1-FAC9-A2CC34FE7358}"/>
              </a:ext>
            </a:extLst>
          </p:cNvPr>
          <p:cNvSpPr txBox="1"/>
          <p:nvPr/>
        </p:nvSpPr>
        <p:spPr>
          <a:xfrm>
            <a:off x="75512" y="615368"/>
            <a:ext cx="2749878" cy="584775"/>
          </a:xfrm>
          <a:prstGeom prst="rect">
            <a:avLst/>
          </a:prstGeom>
          <a:noFill/>
        </p:spPr>
        <p:txBody>
          <a:bodyPr wrap="square" rtlCol="0">
            <a:spAutoFit/>
          </a:bodyPr>
          <a:lstStyle/>
          <a:p>
            <a:r>
              <a:rPr lang="en-GB" sz="800" dirty="0"/>
              <a:t>Often used for big SQL jobs where we have a large query load and serverless becomes too expensive due to big or highly repetitive queries.</a:t>
            </a:r>
          </a:p>
          <a:p>
            <a:pPr marL="171450" indent="-171450">
              <a:buFont typeface="Arial" panose="020B0604020202020204" pitchFamily="34" charset="0"/>
              <a:buChar char="•"/>
            </a:pPr>
            <a:endParaRPr lang="en-GB" sz="800" dirty="0"/>
          </a:p>
        </p:txBody>
      </p:sp>
      <p:pic>
        <p:nvPicPr>
          <p:cNvPr id="58" name="Picture 57">
            <a:extLst>
              <a:ext uri="{FF2B5EF4-FFF2-40B4-BE49-F238E27FC236}">
                <a16:creationId xmlns:a16="http://schemas.microsoft.com/office/drawing/2014/main" id="{03BC24C0-6DB3-5F5A-B449-1E3B6E4212F5}"/>
              </a:ext>
            </a:extLst>
          </p:cNvPr>
          <p:cNvPicPr>
            <a:picLocks noChangeAspect="1"/>
          </p:cNvPicPr>
          <p:nvPr/>
        </p:nvPicPr>
        <p:blipFill>
          <a:blip r:embed="rId20"/>
          <a:stretch>
            <a:fillRect/>
          </a:stretch>
        </p:blipFill>
        <p:spPr>
          <a:xfrm>
            <a:off x="216802" y="2844793"/>
            <a:ext cx="1632664" cy="866252"/>
          </a:xfrm>
          <a:prstGeom prst="rect">
            <a:avLst/>
          </a:prstGeom>
        </p:spPr>
      </p:pic>
      <p:pic>
        <p:nvPicPr>
          <p:cNvPr id="59" name="Picture 58">
            <a:extLst>
              <a:ext uri="{FF2B5EF4-FFF2-40B4-BE49-F238E27FC236}">
                <a16:creationId xmlns:a16="http://schemas.microsoft.com/office/drawing/2014/main" id="{694886CB-878B-9269-C1D4-594B2AFAA2CE}"/>
              </a:ext>
            </a:extLst>
          </p:cNvPr>
          <p:cNvPicPr>
            <a:picLocks noChangeAspect="1"/>
          </p:cNvPicPr>
          <p:nvPr/>
        </p:nvPicPr>
        <p:blipFill>
          <a:blip r:embed="rId21"/>
          <a:stretch>
            <a:fillRect/>
          </a:stretch>
        </p:blipFill>
        <p:spPr>
          <a:xfrm>
            <a:off x="1966250" y="2859051"/>
            <a:ext cx="692461" cy="866871"/>
          </a:xfrm>
          <a:prstGeom prst="rect">
            <a:avLst/>
          </a:prstGeom>
        </p:spPr>
      </p:pic>
      <p:sp>
        <p:nvSpPr>
          <p:cNvPr id="60" name="TextBox 59">
            <a:extLst>
              <a:ext uri="{FF2B5EF4-FFF2-40B4-BE49-F238E27FC236}">
                <a16:creationId xmlns:a16="http://schemas.microsoft.com/office/drawing/2014/main" id="{96F0ADE4-EEB4-115F-2303-1092419D986D}"/>
              </a:ext>
            </a:extLst>
          </p:cNvPr>
          <p:cNvSpPr txBox="1"/>
          <p:nvPr/>
        </p:nvSpPr>
        <p:spPr>
          <a:xfrm>
            <a:off x="71860" y="971464"/>
            <a:ext cx="2542267" cy="2062103"/>
          </a:xfrm>
          <a:prstGeom prst="rect">
            <a:avLst/>
          </a:prstGeom>
          <a:noFill/>
        </p:spPr>
        <p:txBody>
          <a:bodyPr wrap="square" rtlCol="0">
            <a:spAutoFit/>
          </a:bodyPr>
          <a:lstStyle/>
          <a:p>
            <a:pPr marL="171450" indent="-171450">
              <a:buFontTx/>
              <a:buChar char="-"/>
            </a:pPr>
            <a:r>
              <a:rPr lang="en-GB" sz="800" dirty="0"/>
              <a:t>With any dedicated </a:t>
            </a:r>
            <a:r>
              <a:rPr lang="en-GB" sz="800" dirty="0" err="1"/>
              <a:t>sql</a:t>
            </a:r>
            <a:r>
              <a:rPr lang="en-GB" sz="800" dirty="0"/>
              <a:t> pool we always have 60 remote storage distributions with SQL server installed which stores our data in premium storage (SSD disks) ~5 times more expensive than hot tier blob storage.</a:t>
            </a:r>
          </a:p>
          <a:p>
            <a:pPr marL="171450" indent="-171450">
              <a:buFontTx/>
              <a:buChar char="-"/>
            </a:pPr>
            <a:r>
              <a:rPr lang="en-GB" sz="800" dirty="0"/>
              <a:t>Main expense is in the compute. 1 node is 500DWU (data warehouse unit). We can go down to 100DWU which means we have a fifth of a node.</a:t>
            </a:r>
          </a:p>
          <a:p>
            <a:pPr marL="171450" indent="-171450">
              <a:buFontTx/>
              <a:buChar char="-"/>
            </a:pPr>
            <a:r>
              <a:rPr lang="en-GB" sz="800" dirty="0"/>
              <a:t>Minimum 500DWU for production as we don’t want to be sharing compute nodes for prod.</a:t>
            </a:r>
          </a:p>
          <a:p>
            <a:pPr marL="171450" indent="-171450">
              <a:buFontTx/>
              <a:buChar char="-"/>
            </a:pPr>
            <a:r>
              <a:rPr lang="en-GB" sz="800" dirty="0"/>
              <a:t>Max 128 concurrent queries at any one time.  </a:t>
            </a:r>
          </a:p>
          <a:p>
            <a:pPr marL="171450" indent="-171450">
              <a:buFontTx/>
              <a:buChar char="-"/>
            </a:pPr>
            <a:r>
              <a:rPr lang="en-GB" sz="800" dirty="0"/>
              <a:t>We typically keep the compute spun up either permanently or at business times to manage queries at any time. Note that the remote storge is always active and charged.</a:t>
            </a:r>
          </a:p>
          <a:p>
            <a:pPr marL="171450" indent="-171450">
              <a:buFont typeface="Arial" panose="020B0604020202020204" pitchFamily="34" charset="0"/>
              <a:buChar char="•"/>
            </a:pPr>
            <a:endParaRPr lang="en-GB" sz="800" dirty="0"/>
          </a:p>
        </p:txBody>
      </p:sp>
      <p:sp>
        <p:nvSpPr>
          <p:cNvPr id="61" name="TextBox 60">
            <a:extLst>
              <a:ext uri="{FF2B5EF4-FFF2-40B4-BE49-F238E27FC236}">
                <a16:creationId xmlns:a16="http://schemas.microsoft.com/office/drawing/2014/main" id="{A81653BC-D7D9-AA0E-4F4B-F6C0F56B4C70}"/>
              </a:ext>
            </a:extLst>
          </p:cNvPr>
          <p:cNvSpPr txBox="1"/>
          <p:nvPr/>
        </p:nvSpPr>
        <p:spPr>
          <a:xfrm>
            <a:off x="2906900" y="1111622"/>
            <a:ext cx="2568640" cy="2185214"/>
          </a:xfrm>
          <a:prstGeom prst="rect">
            <a:avLst/>
          </a:prstGeom>
          <a:noFill/>
        </p:spPr>
        <p:txBody>
          <a:bodyPr wrap="square" rtlCol="0">
            <a:spAutoFit/>
          </a:bodyPr>
          <a:lstStyle/>
          <a:p>
            <a:pPr marL="171450" indent="-171450">
              <a:buFontTx/>
              <a:buChar char="-"/>
            </a:pPr>
            <a:r>
              <a:rPr lang="en-GB" sz="800" dirty="0"/>
              <a:t>You are charge by the hour for use if the pool.</a:t>
            </a:r>
          </a:p>
          <a:p>
            <a:pPr marL="171450" indent="-171450">
              <a:buFontTx/>
              <a:buChar char="-"/>
            </a:pPr>
            <a:r>
              <a:rPr lang="en-GB" sz="800" dirty="0"/>
              <a:t>You set shut down times to prevent charges when the pool is not in use.</a:t>
            </a:r>
          </a:p>
          <a:p>
            <a:pPr marL="171450" indent="-171450">
              <a:buFontTx/>
              <a:buChar char="-"/>
            </a:pPr>
            <a:r>
              <a:rPr lang="en-GB" sz="800" dirty="0"/>
              <a:t>Pool contains metadata around environments which install when spun up: hence several minute start-ups.</a:t>
            </a:r>
          </a:p>
          <a:p>
            <a:pPr marL="171450" indent="-171450">
              <a:buFontTx/>
              <a:buChar char="-"/>
            </a:pPr>
            <a:r>
              <a:rPr lang="en-GB" sz="800" dirty="0"/>
              <a:t>You attach a pool to a notebook, if you want to run a second notebook you need to stop the previous notebook and attach the pool to the new notebook (several minute start-up every time.)</a:t>
            </a:r>
          </a:p>
          <a:p>
            <a:pPr marL="171450" indent="-171450">
              <a:buFontTx/>
              <a:buChar char="-"/>
            </a:pPr>
            <a:r>
              <a:rPr lang="en-GB" sz="800" dirty="0"/>
              <a:t>Pyspark common language for data engineering and transformation tasks for data lake medallion processing. Parallelised pandas is possible (just being developed.)</a:t>
            </a:r>
          </a:p>
          <a:p>
            <a:pPr marL="171450" indent="-171450">
              <a:buFontTx/>
              <a:buChar char="-"/>
            </a:pPr>
            <a:r>
              <a:rPr lang="en-GB" sz="800" dirty="0"/>
              <a:t>Spark is lazy – only when we ask to see the data does it actually do the work, and at this stage it figures out the optimate order to run the transformations (DAG) </a:t>
            </a:r>
          </a:p>
          <a:p>
            <a:pPr marL="171450" indent="-171450">
              <a:buFont typeface="Arial" panose="020B0604020202020204" pitchFamily="34" charset="0"/>
              <a:buChar char="•"/>
            </a:pPr>
            <a:endParaRPr lang="en-GB" sz="800" dirty="0"/>
          </a:p>
        </p:txBody>
      </p:sp>
      <p:sp>
        <p:nvSpPr>
          <p:cNvPr id="62" name="TextBox 61">
            <a:extLst>
              <a:ext uri="{FF2B5EF4-FFF2-40B4-BE49-F238E27FC236}">
                <a16:creationId xmlns:a16="http://schemas.microsoft.com/office/drawing/2014/main" id="{F42439A7-305D-F361-14FD-C2E260FFB9D2}"/>
              </a:ext>
            </a:extLst>
          </p:cNvPr>
          <p:cNvSpPr txBox="1"/>
          <p:nvPr/>
        </p:nvSpPr>
        <p:spPr>
          <a:xfrm>
            <a:off x="2876164" y="710187"/>
            <a:ext cx="2501790" cy="584775"/>
          </a:xfrm>
          <a:prstGeom prst="rect">
            <a:avLst/>
          </a:prstGeom>
          <a:noFill/>
        </p:spPr>
        <p:txBody>
          <a:bodyPr wrap="square" rtlCol="0">
            <a:spAutoFit/>
          </a:bodyPr>
          <a:lstStyle/>
          <a:p>
            <a:r>
              <a:rPr lang="en-GB" sz="800" dirty="0"/>
              <a:t>A spark pool is simply a collection of multiple compute nodes and one spark driver, along with installations of spark for python (pyspark), </a:t>
            </a:r>
            <a:r>
              <a:rPr lang="en-GB" sz="800" dirty="0" err="1"/>
              <a:t>scala</a:t>
            </a:r>
            <a:r>
              <a:rPr lang="en-GB" sz="800" dirty="0"/>
              <a:t>, java, r.</a:t>
            </a:r>
          </a:p>
          <a:p>
            <a:pPr marL="171450" indent="-171450">
              <a:buFont typeface="Arial" panose="020B0604020202020204" pitchFamily="34" charset="0"/>
              <a:buChar char="•"/>
            </a:pPr>
            <a:endParaRPr lang="en-GB" sz="800" dirty="0"/>
          </a:p>
        </p:txBody>
      </p:sp>
      <p:pic>
        <p:nvPicPr>
          <p:cNvPr id="63" name="Picture 62">
            <a:extLst>
              <a:ext uri="{FF2B5EF4-FFF2-40B4-BE49-F238E27FC236}">
                <a16:creationId xmlns:a16="http://schemas.microsoft.com/office/drawing/2014/main" id="{B8D62C9D-9F39-F0E8-A1AA-7D79C41723B2}"/>
              </a:ext>
            </a:extLst>
          </p:cNvPr>
          <p:cNvPicPr>
            <a:picLocks noChangeAspect="1"/>
          </p:cNvPicPr>
          <p:nvPr/>
        </p:nvPicPr>
        <p:blipFill>
          <a:blip r:embed="rId22"/>
          <a:stretch>
            <a:fillRect/>
          </a:stretch>
        </p:blipFill>
        <p:spPr>
          <a:xfrm>
            <a:off x="4157756" y="135059"/>
            <a:ext cx="992314" cy="607001"/>
          </a:xfrm>
          <a:prstGeom prst="rect">
            <a:avLst/>
          </a:prstGeom>
        </p:spPr>
      </p:pic>
    </p:spTree>
    <p:extLst>
      <p:ext uri="{BB962C8B-B14F-4D97-AF65-F5344CB8AC3E}">
        <p14:creationId xmlns:p14="http://schemas.microsoft.com/office/powerpoint/2010/main" val="12975985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2557" y="1036578"/>
            <a:ext cx="11736014" cy="5580630"/>
          </a:xfrm>
          <a:prstGeom prst="rect">
            <a:avLst/>
          </a:prstGeom>
          <a:noFill/>
        </p:spPr>
        <p:txBody>
          <a:bodyPr wrap="square" rtlCol="0">
            <a:spAutoFit/>
          </a:bodyPr>
          <a:lstStyle/>
          <a:p>
            <a:pPr algn="ctr">
              <a:lnSpc>
                <a:spcPct val="120000"/>
              </a:lnSpc>
            </a:pPr>
            <a:r>
              <a:rPr lang="en-GB" sz="1600" b="1" dirty="0">
                <a:latin typeface="+mj-lt"/>
              </a:rPr>
              <a:t>Relational Databases</a:t>
            </a:r>
          </a:p>
          <a:p>
            <a:pPr algn="ctr">
              <a:lnSpc>
                <a:spcPct val="120000"/>
              </a:lnSpc>
            </a:pPr>
            <a:endParaRPr lang="en-GB" sz="1600" b="1" dirty="0">
              <a:latin typeface="+mj-lt"/>
            </a:endParaRPr>
          </a:p>
          <a:p>
            <a:pPr marL="285750" indent="-285750">
              <a:lnSpc>
                <a:spcPct val="120000"/>
              </a:lnSpc>
              <a:buFontTx/>
              <a:buChar char="-"/>
            </a:pPr>
            <a:r>
              <a:rPr lang="en-US" sz="1200" i="0" dirty="0">
                <a:solidFill>
                  <a:srgbClr val="161616"/>
                </a:solidFill>
                <a:effectLst/>
                <a:latin typeface="+mj-lt"/>
              </a:rPr>
              <a:t>Relational databases are commonly used to store and query structured data</a:t>
            </a:r>
          </a:p>
          <a:p>
            <a:pPr marL="285750" indent="-285750">
              <a:lnSpc>
                <a:spcPct val="120000"/>
              </a:lnSpc>
              <a:buFontTx/>
              <a:buChar char="-"/>
            </a:pPr>
            <a:r>
              <a:rPr lang="en-US" sz="1200" dirty="0">
                <a:solidFill>
                  <a:srgbClr val="161616"/>
                </a:solidFill>
                <a:latin typeface="+mj-lt"/>
              </a:rPr>
              <a:t>Each instance of an entity is assigned a primary key that uniquely identifies it; and these keys are used to reference the entity instance in other tables</a:t>
            </a:r>
          </a:p>
          <a:p>
            <a:pPr marL="285750" indent="-285750">
              <a:lnSpc>
                <a:spcPct val="120000"/>
              </a:lnSpc>
              <a:buFontTx/>
              <a:buChar char="-"/>
            </a:pPr>
            <a:r>
              <a:rPr lang="en-US" sz="1200" dirty="0">
                <a:solidFill>
                  <a:srgbClr val="161616"/>
                </a:solidFill>
                <a:latin typeface="+mj-lt"/>
              </a:rPr>
              <a:t>This use of keys to reference data entities enables a relational database to be </a:t>
            </a:r>
            <a:r>
              <a:rPr lang="en-US" sz="1200" b="1" dirty="0">
                <a:solidFill>
                  <a:srgbClr val="161616"/>
                </a:solidFill>
                <a:latin typeface="+mj-lt"/>
              </a:rPr>
              <a:t>normalized</a:t>
            </a:r>
            <a:r>
              <a:rPr lang="en-US" sz="1200" dirty="0">
                <a:solidFill>
                  <a:srgbClr val="161616"/>
                </a:solidFill>
                <a:latin typeface="+mj-lt"/>
              </a:rPr>
              <a:t>; which in part means the elimination of duplicate data values (this is effectively good data modelling where we break out information in one main table into a single fact table and multiple dimension tables to prevent unnecessary duplication – a good example of this is the financial monitoring work)</a:t>
            </a:r>
          </a:p>
          <a:p>
            <a:pPr marL="285750" indent="-285750">
              <a:lnSpc>
                <a:spcPct val="120000"/>
              </a:lnSpc>
              <a:buFontTx/>
              <a:buChar char="-"/>
            </a:pPr>
            <a:endParaRPr lang="en-US" sz="1200" dirty="0">
              <a:solidFill>
                <a:srgbClr val="161616"/>
              </a:solidFill>
              <a:latin typeface="+mj-lt"/>
            </a:endParaRPr>
          </a:p>
          <a:p>
            <a:pPr algn="ctr">
              <a:lnSpc>
                <a:spcPct val="120000"/>
              </a:lnSpc>
            </a:pPr>
            <a:r>
              <a:rPr lang="en-GB" sz="1600" b="1" dirty="0">
                <a:latin typeface="+mj-lt"/>
              </a:rPr>
              <a:t>Non-relational databases (e.g., Cosmos DB)</a:t>
            </a:r>
          </a:p>
          <a:p>
            <a:pPr>
              <a:lnSpc>
                <a:spcPct val="120000"/>
              </a:lnSpc>
            </a:pPr>
            <a:endParaRPr lang="en-GB" sz="1400" b="1" dirty="0">
              <a:latin typeface="+mj-lt"/>
            </a:endParaRPr>
          </a:p>
          <a:p>
            <a:pPr>
              <a:lnSpc>
                <a:spcPct val="120000"/>
              </a:lnSpc>
            </a:pPr>
            <a:r>
              <a:rPr lang="en-GB" sz="1400" b="1" dirty="0">
                <a:latin typeface="+mj-lt"/>
              </a:rPr>
              <a:t>Key-Value Databases</a:t>
            </a:r>
          </a:p>
          <a:p>
            <a:pPr marL="171450" indent="-171450">
              <a:lnSpc>
                <a:spcPct val="120000"/>
              </a:lnSpc>
              <a:buFontTx/>
              <a:buChar char="-"/>
            </a:pPr>
            <a:r>
              <a:rPr lang="en-US" sz="1200" dirty="0">
                <a:latin typeface="+mj-lt"/>
              </a:rPr>
              <a:t>These are effectively python dictionaries. The associated value can be in any format</a:t>
            </a:r>
          </a:p>
          <a:p>
            <a:pPr marL="171450" indent="-171450">
              <a:lnSpc>
                <a:spcPct val="120000"/>
              </a:lnSpc>
              <a:buFontTx/>
              <a:buChar char="-"/>
            </a:pPr>
            <a:endParaRPr lang="en-US" sz="1200" dirty="0">
              <a:latin typeface="+mj-lt"/>
            </a:endParaRPr>
          </a:p>
          <a:p>
            <a:pPr>
              <a:lnSpc>
                <a:spcPct val="120000"/>
              </a:lnSpc>
            </a:pPr>
            <a:r>
              <a:rPr lang="en-US" sz="1400" b="1" dirty="0">
                <a:latin typeface="+mj-lt"/>
              </a:rPr>
              <a:t>Document Databases </a:t>
            </a:r>
          </a:p>
          <a:p>
            <a:pPr marL="171450" indent="-171450">
              <a:lnSpc>
                <a:spcPct val="120000"/>
              </a:lnSpc>
              <a:buFontTx/>
              <a:buChar char="-"/>
            </a:pPr>
            <a:r>
              <a:rPr lang="en-US" sz="1200" dirty="0">
                <a:latin typeface="+mj-lt"/>
              </a:rPr>
              <a:t>Specific form of key-value database in which the value is a </a:t>
            </a:r>
            <a:r>
              <a:rPr lang="en-US" sz="1200" b="1" dirty="0">
                <a:latin typeface="+mj-lt"/>
              </a:rPr>
              <a:t>JSON document </a:t>
            </a:r>
            <a:r>
              <a:rPr lang="en-US" sz="1200" dirty="0">
                <a:latin typeface="+mj-lt"/>
              </a:rPr>
              <a:t>(which the system is optimized to parse and query)</a:t>
            </a:r>
          </a:p>
          <a:p>
            <a:pPr marL="171450" indent="-171450">
              <a:lnSpc>
                <a:spcPct val="120000"/>
              </a:lnSpc>
              <a:buFontTx/>
              <a:buChar char="-"/>
            </a:pPr>
            <a:endParaRPr lang="en-GB" sz="1200" dirty="0">
              <a:latin typeface="+mj-lt"/>
            </a:endParaRPr>
          </a:p>
          <a:p>
            <a:pPr>
              <a:lnSpc>
                <a:spcPct val="120000"/>
              </a:lnSpc>
            </a:pPr>
            <a:r>
              <a:rPr lang="en-GB" sz="1400" b="1" dirty="0">
                <a:latin typeface="+mj-lt"/>
              </a:rPr>
              <a:t>Column Family Databases</a:t>
            </a:r>
          </a:p>
          <a:p>
            <a:pPr marL="171450" indent="-171450">
              <a:lnSpc>
                <a:spcPct val="120000"/>
              </a:lnSpc>
              <a:buFontTx/>
              <a:buChar char="-"/>
            </a:pPr>
            <a:r>
              <a:rPr lang="en-US" sz="1200" dirty="0">
                <a:latin typeface="+mj-lt"/>
              </a:rPr>
              <a:t>Store tabular data comprising rows and columns, but you can divide the columns into groups known as column-families. </a:t>
            </a:r>
          </a:p>
          <a:p>
            <a:pPr marL="171450" indent="-171450">
              <a:lnSpc>
                <a:spcPct val="120000"/>
              </a:lnSpc>
              <a:buFontTx/>
              <a:buChar char="-"/>
            </a:pPr>
            <a:r>
              <a:rPr lang="en-US" sz="1200" dirty="0">
                <a:latin typeface="+mj-lt"/>
              </a:rPr>
              <a:t>Each column family holds a set of columns that are logically related together.</a:t>
            </a:r>
          </a:p>
          <a:p>
            <a:pPr marL="171450" indent="-171450">
              <a:lnSpc>
                <a:spcPct val="120000"/>
              </a:lnSpc>
              <a:buFontTx/>
              <a:buChar char="-"/>
            </a:pPr>
            <a:endParaRPr lang="en-US" sz="1200" dirty="0">
              <a:latin typeface="+mj-lt"/>
            </a:endParaRPr>
          </a:p>
          <a:p>
            <a:pPr>
              <a:lnSpc>
                <a:spcPct val="120000"/>
              </a:lnSpc>
            </a:pPr>
            <a:r>
              <a:rPr lang="en-GB" sz="1400" b="1" dirty="0">
                <a:latin typeface="+mj-lt"/>
              </a:rPr>
              <a:t>Graph Databases</a:t>
            </a:r>
          </a:p>
          <a:p>
            <a:pPr marL="171450" indent="-171450">
              <a:lnSpc>
                <a:spcPct val="120000"/>
              </a:lnSpc>
              <a:buFontTx/>
              <a:buChar char="-"/>
            </a:pPr>
            <a:r>
              <a:rPr lang="en-US" sz="1200" dirty="0">
                <a:latin typeface="+mj-lt"/>
              </a:rPr>
              <a:t>Stores entities as nodes with links to define relationships between them.</a:t>
            </a:r>
          </a:p>
          <a:p>
            <a:pPr marL="171450" indent="-171450">
              <a:lnSpc>
                <a:spcPct val="120000"/>
              </a:lnSpc>
              <a:buFontTx/>
              <a:buChar char="-"/>
            </a:pPr>
            <a:endParaRPr lang="en-GB" sz="1200" dirty="0">
              <a:latin typeface="+mj-lt"/>
            </a:endParaRPr>
          </a:p>
        </p:txBody>
      </p:sp>
      <p:pic>
        <p:nvPicPr>
          <p:cNvPr id="1026" name="Picture 2" descr="Image showing a key-value database">
            <a:extLst>
              <a:ext uri="{FF2B5EF4-FFF2-40B4-BE49-F238E27FC236}">
                <a16:creationId xmlns:a16="http://schemas.microsoft.com/office/drawing/2014/main" id="{C173DB4C-5C1F-3DE5-CE03-6C7988162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4152" y="3342771"/>
            <a:ext cx="1635997" cy="9682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showing a document database">
            <a:extLst>
              <a:ext uri="{FF2B5EF4-FFF2-40B4-BE49-F238E27FC236}">
                <a16:creationId xmlns:a16="http://schemas.microsoft.com/office/drawing/2014/main" id="{C1D9CC05-C62D-B530-FE01-F86633AF9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8460" y="3562056"/>
            <a:ext cx="2250186" cy="13938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showing a column family database">
            <a:extLst>
              <a:ext uri="{FF2B5EF4-FFF2-40B4-BE49-F238E27FC236}">
                <a16:creationId xmlns:a16="http://schemas.microsoft.com/office/drawing/2014/main" id="{A180FFEF-1819-10FD-EDCF-1B0B8CE0F9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0067" y="5167925"/>
            <a:ext cx="2462968" cy="9682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showing a graph database">
            <a:extLst>
              <a:ext uri="{FF2B5EF4-FFF2-40B4-BE49-F238E27FC236}">
                <a16:creationId xmlns:a16="http://schemas.microsoft.com/office/drawing/2014/main" id="{B6257455-955B-21F7-4B4D-D9C64D81FB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8001" y="5574514"/>
            <a:ext cx="1635997" cy="1123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1825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2557" y="1036578"/>
            <a:ext cx="11736014" cy="4731167"/>
          </a:xfrm>
          <a:prstGeom prst="rect">
            <a:avLst/>
          </a:prstGeom>
          <a:noFill/>
        </p:spPr>
        <p:txBody>
          <a:bodyPr wrap="square" rtlCol="0">
            <a:spAutoFit/>
          </a:bodyPr>
          <a:lstStyle/>
          <a:p>
            <a:pPr algn="ctr">
              <a:lnSpc>
                <a:spcPct val="120000"/>
              </a:lnSpc>
            </a:pPr>
            <a:r>
              <a:rPr lang="en-GB" sz="1600" b="1" dirty="0">
                <a:latin typeface="+mj-lt"/>
              </a:rPr>
              <a:t>Transactional Data Processing</a:t>
            </a:r>
          </a:p>
          <a:p>
            <a:pPr algn="ctr">
              <a:lnSpc>
                <a:spcPct val="120000"/>
              </a:lnSpc>
            </a:pPr>
            <a:endParaRPr lang="en-GB" sz="1600" b="1" dirty="0">
              <a:latin typeface="+mj-lt"/>
            </a:endParaRPr>
          </a:p>
          <a:p>
            <a:pPr marL="285750" indent="-285750">
              <a:lnSpc>
                <a:spcPct val="120000"/>
              </a:lnSpc>
              <a:buFontTx/>
              <a:buChar char="-"/>
            </a:pPr>
            <a:r>
              <a:rPr lang="en-US" sz="1200" i="0" dirty="0">
                <a:solidFill>
                  <a:srgbClr val="161616"/>
                </a:solidFill>
                <a:effectLst/>
                <a:latin typeface="+mj-lt"/>
              </a:rPr>
              <a:t>A transactional system records transactions that encapsulate specific events that the organization wants to track</a:t>
            </a:r>
          </a:p>
          <a:p>
            <a:pPr marL="285750" indent="-285750">
              <a:lnSpc>
                <a:spcPct val="120000"/>
              </a:lnSpc>
              <a:buFontTx/>
              <a:buChar char="-"/>
            </a:pPr>
            <a:r>
              <a:rPr lang="en-US" sz="1200" dirty="0">
                <a:latin typeface="+mj-lt"/>
              </a:rPr>
              <a:t>Transactional systems are often high-volume, sometimes handling many millions of transactions in a single day. The data being processed has to be accessible very quickly. The work performed by transactional systems is often referred to as </a:t>
            </a:r>
            <a:r>
              <a:rPr lang="en-US" sz="1200" b="1" dirty="0">
                <a:latin typeface="+mj-lt"/>
              </a:rPr>
              <a:t>Online Transactional Processing (OLTP).</a:t>
            </a:r>
          </a:p>
          <a:p>
            <a:pPr marL="285750" indent="-285750">
              <a:lnSpc>
                <a:spcPct val="120000"/>
              </a:lnSpc>
              <a:buFontTx/>
              <a:buChar char="-"/>
            </a:pPr>
            <a:r>
              <a:rPr lang="en-US" sz="1200" dirty="0">
                <a:latin typeface="+mj-lt"/>
              </a:rPr>
              <a:t>Optimized for both read and write operations in order to support transactional workloads in which data records are created, retrieved, updated, and deleted (often referred to as </a:t>
            </a:r>
            <a:r>
              <a:rPr lang="en-US" sz="1200" b="1" dirty="0">
                <a:latin typeface="+mj-lt"/>
              </a:rPr>
              <a:t>CRUD</a:t>
            </a:r>
            <a:r>
              <a:rPr lang="en-US" sz="1200" dirty="0">
                <a:latin typeface="+mj-lt"/>
              </a:rPr>
              <a:t> </a:t>
            </a:r>
            <a:r>
              <a:rPr lang="en-US" sz="1200" b="1" dirty="0">
                <a:latin typeface="+mj-lt"/>
              </a:rPr>
              <a:t>operations</a:t>
            </a:r>
            <a:r>
              <a:rPr lang="en-US" sz="1200" dirty="0">
                <a:latin typeface="+mj-lt"/>
              </a:rPr>
              <a:t>)</a:t>
            </a:r>
          </a:p>
          <a:p>
            <a:pPr>
              <a:lnSpc>
                <a:spcPct val="120000"/>
              </a:lnSpc>
            </a:pPr>
            <a:endParaRPr lang="en-US" sz="1200" dirty="0">
              <a:latin typeface="+mj-lt"/>
            </a:endParaRPr>
          </a:p>
          <a:p>
            <a:pPr>
              <a:lnSpc>
                <a:spcPct val="120000"/>
              </a:lnSpc>
            </a:pPr>
            <a:endParaRPr lang="en-US" sz="1200" dirty="0">
              <a:latin typeface="+mj-lt"/>
            </a:endParaRPr>
          </a:p>
          <a:p>
            <a:pPr>
              <a:lnSpc>
                <a:spcPct val="120000"/>
              </a:lnSpc>
            </a:pPr>
            <a:r>
              <a:rPr lang="en-US" sz="1400" b="1" dirty="0">
                <a:latin typeface="+mj-lt"/>
              </a:rPr>
              <a:t>ACID Semantics</a:t>
            </a:r>
          </a:p>
          <a:p>
            <a:pPr>
              <a:lnSpc>
                <a:spcPct val="120000"/>
              </a:lnSpc>
            </a:pPr>
            <a:endParaRPr lang="en-US" sz="1400" b="1" dirty="0">
              <a:latin typeface="+mj-lt"/>
            </a:endParaRPr>
          </a:p>
          <a:p>
            <a:pPr marL="171450" indent="-171450">
              <a:lnSpc>
                <a:spcPct val="120000"/>
              </a:lnSpc>
              <a:buFontTx/>
              <a:buChar char="-"/>
            </a:pPr>
            <a:r>
              <a:rPr lang="en-US" sz="1200" b="1" dirty="0">
                <a:latin typeface="+mj-lt"/>
              </a:rPr>
              <a:t>Atomicity</a:t>
            </a:r>
            <a:r>
              <a:rPr lang="en-US" sz="1200" dirty="0">
                <a:latin typeface="+mj-lt"/>
              </a:rPr>
              <a:t> – each transaction is treated as a single unit, which succeeds completely or fails completely. For example, a transaction that involved debiting funds from one account and crediting the same amount to another account must complete both actions. If either action can't be completed, then the other action must fail.</a:t>
            </a:r>
          </a:p>
          <a:p>
            <a:pPr marL="171450" indent="-171450">
              <a:lnSpc>
                <a:spcPct val="120000"/>
              </a:lnSpc>
              <a:buFontTx/>
              <a:buChar char="-"/>
            </a:pPr>
            <a:r>
              <a:rPr lang="en-US" sz="1200" b="1" dirty="0">
                <a:latin typeface="+mj-lt"/>
              </a:rPr>
              <a:t>Consistency</a:t>
            </a:r>
            <a:r>
              <a:rPr lang="en-US" sz="1200" dirty="0">
                <a:latin typeface="+mj-lt"/>
              </a:rPr>
              <a:t> – transactions can only take the data in the database from one valid state to another. To continue the debit and credit example above, the completed state of the transaction must reflect the transfer of funds from one account to the other.</a:t>
            </a:r>
          </a:p>
          <a:p>
            <a:pPr marL="171450" indent="-171450">
              <a:lnSpc>
                <a:spcPct val="120000"/>
              </a:lnSpc>
              <a:buFontTx/>
              <a:buChar char="-"/>
            </a:pPr>
            <a:r>
              <a:rPr lang="en-US" sz="1200" b="1" dirty="0">
                <a:latin typeface="+mj-lt"/>
              </a:rPr>
              <a:t>Isolation</a:t>
            </a:r>
            <a:r>
              <a:rPr lang="en-US" sz="1200" dirty="0">
                <a:latin typeface="+mj-lt"/>
              </a:rPr>
              <a:t> – concurrent transactions cannot interfere with one another, and must result in a consistent database state. For example, while the transaction to transfer funds from one account to another is in-process, another transaction that checks the balance of these accounts must return consistent results - the balance-checking transaction can't retrieve a value for one account that reflects the balance before the transfer, and a value for the other account that reflects the balance after the transfer.</a:t>
            </a:r>
          </a:p>
          <a:p>
            <a:pPr marL="171450" indent="-171450">
              <a:lnSpc>
                <a:spcPct val="120000"/>
              </a:lnSpc>
              <a:buFontTx/>
              <a:buChar char="-"/>
            </a:pPr>
            <a:r>
              <a:rPr lang="en-US" sz="1200" b="1" dirty="0">
                <a:latin typeface="+mj-lt"/>
              </a:rPr>
              <a:t>Durability</a:t>
            </a:r>
            <a:r>
              <a:rPr lang="en-US" sz="1200" dirty="0">
                <a:latin typeface="+mj-lt"/>
              </a:rPr>
              <a:t> – when a transaction has been committed, it will remain committed. After the account transfer transaction has completed, the revised account balances are persisted so that even if the database system were to be switched off, the committed transaction would be reflected when it is switched on again.</a:t>
            </a:r>
          </a:p>
        </p:txBody>
      </p:sp>
    </p:spTree>
    <p:extLst>
      <p:ext uri="{BB962C8B-B14F-4D97-AF65-F5344CB8AC3E}">
        <p14:creationId xmlns:p14="http://schemas.microsoft.com/office/powerpoint/2010/main" val="1380802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2557" y="1036578"/>
            <a:ext cx="11736014" cy="5651996"/>
          </a:xfrm>
          <a:prstGeom prst="rect">
            <a:avLst/>
          </a:prstGeom>
          <a:noFill/>
        </p:spPr>
        <p:txBody>
          <a:bodyPr wrap="square" rtlCol="0">
            <a:spAutoFit/>
          </a:bodyPr>
          <a:lstStyle/>
          <a:p>
            <a:pPr algn="ctr">
              <a:lnSpc>
                <a:spcPct val="120000"/>
              </a:lnSpc>
            </a:pPr>
            <a:r>
              <a:rPr lang="en-GB" b="1" dirty="0">
                <a:latin typeface="+mj-lt"/>
              </a:rPr>
              <a:t>Analytical Data Processing</a:t>
            </a:r>
          </a:p>
          <a:p>
            <a:pPr algn="ctr">
              <a:lnSpc>
                <a:spcPct val="120000"/>
              </a:lnSpc>
            </a:pPr>
            <a:endParaRPr lang="en-GB" b="1" dirty="0">
              <a:latin typeface="+mj-lt"/>
            </a:endParaRPr>
          </a:p>
          <a:p>
            <a:pPr>
              <a:lnSpc>
                <a:spcPct val="120000"/>
              </a:lnSpc>
            </a:pPr>
            <a:r>
              <a:rPr lang="en-US" sz="1400" i="0" dirty="0">
                <a:solidFill>
                  <a:srgbClr val="161616"/>
                </a:solidFill>
                <a:effectLst/>
                <a:latin typeface="+mj-lt"/>
              </a:rPr>
              <a:t>Stages of an analytical data processing flow can be seen below</a:t>
            </a:r>
          </a:p>
          <a:p>
            <a:pPr marL="285750" indent="-285750">
              <a:lnSpc>
                <a:spcPct val="120000"/>
              </a:lnSpc>
              <a:buFontTx/>
              <a:buChar char="-"/>
            </a:pPr>
            <a:endParaRPr lang="en-US" sz="1400" dirty="0">
              <a:solidFill>
                <a:srgbClr val="161616"/>
              </a:solidFill>
              <a:latin typeface="+mj-lt"/>
            </a:endParaRPr>
          </a:p>
          <a:p>
            <a:pPr>
              <a:lnSpc>
                <a:spcPct val="120000"/>
              </a:lnSpc>
            </a:pPr>
            <a:r>
              <a:rPr lang="en-US" sz="1400" i="0" dirty="0">
                <a:solidFill>
                  <a:srgbClr val="161616"/>
                </a:solidFill>
                <a:effectLst/>
                <a:latin typeface="+mj-lt"/>
              </a:rPr>
              <a:t>1.) Establish/understand where the underlying data store is. This could be a:</a:t>
            </a:r>
          </a:p>
          <a:p>
            <a:pPr marL="628650" lvl="1" indent="-171450">
              <a:lnSpc>
                <a:spcPct val="120000"/>
              </a:lnSpc>
              <a:buFontTx/>
              <a:buChar char="-"/>
            </a:pPr>
            <a:r>
              <a:rPr lang="en-US" sz="1400" b="1" dirty="0">
                <a:solidFill>
                  <a:srgbClr val="161616"/>
                </a:solidFill>
                <a:latin typeface="+mj-lt"/>
              </a:rPr>
              <a:t>Data Lake</a:t>
            </a:r>
            <a:r>
              <a:rPr lang="en-US" sz="1400" dirty="0">
                <a:solidFill>
                  <a:srgbClr val="161616"/>
                </a:solidFill>
                <a:latin typeface="+mj-lt"/>
              </a:rPr>
              <a:t>: large collection of file-based data is stored (e.g. 100’s of excel or csv files in a file system or on </a:t>
            </a:r>
            <a:r>
              <a:rPr lang="en-US" sz="1400" dirty="0" err="1">
                <a:solidFill>
                  <a:srgbClr val="161616"/>
                </a:solidFill>
                <a:latin typeface="+mj-lt"/>
              </a:rPr>
              <a:t>sharepoint</a:t>
            </a:r>
            <a:r>
              <a:rPr lang="en-US" sz="1400" dirty="0">
                <a:solidFill>
                  <a:srgbClr val="161616"/>
                </a:solidFill>
                <a:latin typeface="+mj-lt"/>
              </a:rPr>
              <a:t>.)</a:t>
            </a:r>
          </a:p>
          <a:p>
            <a:pPr marL="628650" lvl="1" indent="-171450">
              <a:lnSpc>
                <a:spcPct val="120000"/>
              </a:lnSpc>
              <a:buFontTx/>
              <a:buChar char="-"/>
            </a:pPr>
            <a:r>
              <a:rPr lang="en-US" sz="1400" dirty="0">
                <a:solidFill>
                  <a:srgbClr val="161616"/>
                </a:solidFill>
                <a:latin typeface="+mj-lt"/>
              </a:rPr>
              <a:t>Operational or </a:t>
            </a:r>
            <a:r>
              <a:rPr lang="en-US" sz="1400" b="1" dirty="0">
                <a:solidFill>
                  <a:srgbClr val="161616"/>
                </a:solidFill>
                <a:latin typeface="+mj-lt"/>
              </a:rPr>
              <a:t>OLTP Database</a:t>
            </a:r>
            <a:r>
              <a:rPr lang="en-US" sz="1400" dirty="0">
                <a:solidFill>
                  <a:srgbClr val="161616"/>
                </a:solidFill>
                <a:latin typeface="+mj-lt"/>
              </a:rPr>
              <a:t>: operational database which includes information on live transactions.</a:t>
            </a:r>
          </a:p>
          <a:p>
            <a:pPr marL="628650" lvl="1" indent="-171450">
              <a:lnSpc>
                <a:spcPct val="120000"/>
              </a:lnSpc>
              <a:buFontTx/>
              <a:buChar char="-"/>
            </a:pPr>
            <a:endParaRPr lang="en-US" sz="1400" dirty="0">
              <a:solidFill>
                <a:srgbClr val="161616"/>
              </a:solidFill>
              <a:latin typeface="+mj-lt"/>
            </a:endParaRPr>
          </a:p>
          <a:p>
            <a:pPr>
              <a:lnSpc>
                <a:spcPct val="120000"/>
              </a:lnSpc>
            </a:pPr>
            <a:r>
              <a:rPr lang="en-US" sz="1400" i="0" dirty="0">
                <a:solidFill>
                  <a:srgbClr val="161616"/>
                </a:solidFill>
                <a:effectLst/>
                <a:latin typeface="+mj-lt"/>
              </a:rPr>
              <a:t>2.) Develop an </a:t>
            </a:r>
            <a:r>
              <a:rPr lang="en-US" sz="1400" b="1" i="0" dirty="0">
                <a:solidFill>
                  <a:srgbClr val="161616"/>
                </a:solidFill>
                <a:effectLst/>
                <a:latin typeface="+mj-lt"/>
              </a:rPr>
              <a:t>ETL process </a:t>
            </a:r>
            <a:r>
              <a:rPr lang="en-US" sz="1400" i="0" dirty="0">
                <a:solidFill>
                  <a:srgbClr val="161616"/>
                </a:solidFill>
                <a:effectLst/>
                <a:latin typeface="+mj-lt"/>
              </a:rPr>
              <a:t>which extracts the relevant data from the possible sources above, transforms this data and loads into a </a:t>
            </a:r>
            <a:r>
              <a:rPr lang="en-US" sz="1400" b="1" i="0" dirty="0">
                <a:solidFill>
                  <a:srgbClr val="161616"/>
                </a:solidFill>
                <a:effectLst/>
                <a:latin typeface="+mj-lt"/>
              </a:rPr>
              <a:t>data warehouse</a:t>
            </a:r>
            <a:r>
              <a:rPr lang="en-US" sz="1400" i="0" dirty="0">
                <a:solidFill>
                  <a:srgbClr val="161616"/>
                </a:solidFill>
                <a:effectLst/>
                <a:latin typeface="+mj-lt"/>
              </a:rPr>
              <a:t>. </a:t>
            </a:r>
            <a:r>
              <a:rPr lang="en-US" sz="1400" dirty="0">
                <a:solidFill>
                  <a:srgbClr val="161616"/>
                </a:solidFill>
                <a:latin typeface="+mj-lt"/>
              </a:rPr>
              <a:t>Commonly, a data warehouse schema is based on fact tables that contain numeric values you want to analyze (for example, sales amounts), with related dimension tables that represent the entities by which you want to measure them (for example, customer or product). An example of this would be a fact table and set of dimension tables </a:t>
            </a:r>
            <a:r>
              <a:rPr lang="en-US" sz="1400" b="1" dirty="0">
                <a:solidFill>
                  <a:srgbClr val="161616"/>
                </a:solidFill>
                <a:latin typeface="+mj-lt"/>
              </a:rPr>
              <a:t>optimized and ready for ingestion into Power BI, or into an OLAP model</a:t>
            </a:r>
            <a:r>
              <a:rPr lang="en-US" sz="1400" dirty="0">
                <a:solidFill>
                  <a:srgbClr val="161616"/>
                </a:solidFill>
                <a:latin typeface="+mj-lt"/>
              </a:rPr>
              <a:t>. It should be noted that especially when working with OLTP databases, ETL pipelines should be run on a daily or weekly basis when the expected load is low e.g., in the middle of the night when purchases are expected to be low.</a:t>
            </a:r>
          </a:p>
          <a:p>
            <a:pPr>
              <a:lnSpc>
                <a:spcPct val="120000"/>
              </a:lnSpc>
            </a:pPr>
            <a:endParaRPr lang="en-US" sz="1400" dirty="0">
              <a:solidFill>
                <a:srgbClr val="161616"/>
              </a:solidFill>
              <a:latin typeface="+mj-lt"/>
            </a:endParaRPr>
          </a:p>
          <a:p>
            <a:pPr>
              <a:lnSpc>
                <a:spcPct val="120000"/>
              </a:lnSpc>
            </a:pPr>
            <a:r>
              <a:rPr lang="en-US" sz="1400" i="0" dirty="0">
                <a:solidFill>
                  <a:srgbClr val="161616"/>
                </a:solidFill>
                <a:effectLst/>
                <a:latin typeface="+mj-lt"/>
              </a:rPr>
              <a:t>3.) </a:t>
            </a:r>
            <a:r>
              <a:rPr lang="en-US" sz="1400" dirty="0">
                <a:solidFill>
                  <a:srgbClr val="161616"/>
                </a:solidFill>
                <a:latin typeface="+mj-lt"/>
              </a:rPr>
              <a:t>At this point we may stop, and data may be ingested from the data warehouse directly into power bi. It is possible however that the d</a:t>
            </a:r>
            <a:r>
              <a:rPr lang="en-US" sz="1400" i="0" dirty="0">
                <a:solidFill>
                  <a:srgbClr val="161616"/>
                </a:solidFill>
                <a:effectLst/>
                <a:latin typeface="+mj-lt"/>
              </a:rPr>
              <a:t>ata in the data warehouse may be aggregated and loaded into an </a:t>
            </a:r>
            <a:r>
              <a:rPr lang="en-US" sz="1400" b="1" i="0" dirty="0">
                <a:solidFill>
                  <a:srgbClr val="161616"/>
                </a:solidFill>
                <a:effectLst/>
                <a:latin typeface="+mj-lt"/>
              </a:rPr>
              <a:t>online analytical processing (OLAP) model</a:t>
            </a:r>
            <a:r>
              <a:rPr lang="en-US" sz="1400" i="0" dirty="0">
                <a:solidFill>
                  <a:srgbClr val="161616"/>
                </a:solidFill>
                <a:effectLst/>
                <a:latin typeface="+mj-lt"/>
              </a:rPr>
              <a:t>, or cube. This is where possible measures and calculations are already made, which rapidly speeds up querying. For examples, total sales on 26</a:t>
            </a:r>
            <a:r>
              <a:rPr lang="en-US" sz="1400" i="0" baseline="30000" dirty="0">
                <a:solidFill>
                  <a:srgbClr val="161616"/>
                </a:solidFill>
                <a:effectLst/>
                <a:latin typeface="+mj-lt"/>
              </a:rPr>
              <a:t>th</a:t>
            </a:r>
            <a:r>
              <a:rPr lang="en-US" sz="1400" i="0" dirty="0">
                <a:solidFill>
                  <a:srgbClr val="161616"/>
                </a:solidFill>
                <a:effectLst/>
                <a:latin typeface="+mj-lt"/>
              </a:rPr>
              <a:t> Feb 2023 may already have been calculated in the OLAP cube, meaning </a:t>
            </a:r>
            <a:r>
              <a:rPr lang="en-US" sz="1400" dirty="0">
                <a:solidFill>
                  <a:srgbClr val="161616"/>
                </a:solidFill>
                <a:latin typeface="+mj-lt"/>
              </a:rPr>
              <a:t>on the fly calculations are not necessary. The issue with this model is that what measures are pre-calculated in the OLAP meaning what needs to be calculated needs to be well understood. </a:t>
            </a:r>
            <a:r>
              <a:rPr lang="en-US" sz="1400" dirty="0">
                <a:solidFill>
                  <a:srgbClr val="161616"/>
                </a:solidFill>
                <a:latin typeface="+mj-lt"/>
                <a:hlinkClick r:id="rId3"/>
              </a:rPr>
              <a:t>https://www.youtube.com/watch?v=2ryG3Jy6eIY</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a:p>
            <a:pPr marL="171450" indent="-171450">
              <a:lnSpc>
                <a:spcPct val="120000"/>
              </a:lnSpc>
              <a:buFontTx/>
              <a:buChar char="-"/>
            </a:pPr>
            <a:endParaRPr lang="en-US" sz="1400" i="0" dirty="0">
              <a:solidFill>
                <a:srgbClr val="161616"/>
              </a:solidFill>
              <a:effectLst/>
              <a:latin typeface="+mj-lt"/>
            </a:endParaRPr>
          </a:p>
        </p:txBody>
      </p:sp>
    </p:spTree>
    <p:extLst>
      <p:ext uri="{BB962C8B-B14F-4D97-AF65-F5344CB8AC3E}">
        <p14:creationId xmlns:p14="http://schemas.microsoft.com/office/powerpoint/2010/main" val="642960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6604621" cy="5393464"/>
          </a:xfrm>
          <a:prstGeom prst="rect">
            <a:avLst/>
          </a:prstGeom>
          <a:noFill/>
        </p:spPr>
        <p:txBody>
          <a:bodyPr wrap="square" rtlCol="0">
            <a:spAutoFit/>
          </a:bodyPr>
          <a:lstStyle/>
          <a:p>
            <a:pPr algn="ctr">
              <a:lnSpc>
                <a:spcPct val="120000"/>
              </a:lnSpc>
            </a:pPr>
            <a:r>
              <a:rPr lang="en-GB" b="1" dirty="0">
                <a:latin typeface="+mj-lt"/>
              </a:rPr>
              <a:t>Extra: OLAP Cubes</a:t>
            </a:r>
          </a:p>
          <a:p>
            <a:pPr algn="ctr">
              <a:lnSpc>
                <a:spcPct val="120000"/>
              </a:lnSpc>
            </a:pPr>
            <a:endParaRPr lang="en-GB" b="1" dirty="0">
              <a:latin typeface="+mj-lt"/>
            </a:endParaRPr>
          </a:p>
          <a:p>
            <a:pPr>
              <a:lnSpc>
                <a:spcPct val="120000"/>
              </a:lnSpc>
            </a:pPr>
            <a:r>
              <a:rPr lang="en-US" sz="1400" i="0" dirty="0">
                <a:solidFill>
                  <a:srgbClr val="161616"/>
                </a:solidFill>
                <a:effectLst/>
                <a:latin typeface="+mj-lt"/>
              </a:rPr>
              <a:t>This is some extra work looking into OLAP cubes and what they are used for.</a:t>
            </a:r>
          </a:p>
          <a:p>
            <a:pPr>
              <a:lnSpc>
                <a:spcPct val="120000"/>
              </a:lnSpc>
            </a:pPr>
            <a:endParaRPr lang="en-US" sz="1400" dirty="0">
              <a:solidFill>
                <a:srgbClr val="161616"/>
              </a:solidFill>
              <a:latin typeface="+mj-lt"/>
            </a:endParaRPr>
          </a:p>
          <a:p>
            <a:pPr>
              <a:lnSpc>
                <a:spcPct val="120000"/>
              </a:lnSpc>
            </a:pPr>
            <a:r>
              <a:rPr lang="en-US" sz="1400" i="0" dirty="0">
                <a:solidFill>
                  <a:srgbClr val="161616"/>
                </a:solidFill>
                <a:effectLst/>
                <a:latin typeface="+mj-lt"/>
              </a:rPr>
              <a:t>In our OLTP database, we may have thousands of rows per day, each with columns/attributes pertaining to information on a given transaction e.g., location, date, branch, salesperson etc. When we come to analytics, we often want to view this data in an aggregated format to retrieve useful insight. In the above scenario we may want to know which salespeople are performing best, or which branch is underperforming. In a cube, we take each attribute (called dimension) that we’re interested in and calculate each possible aggregation against each other attribute. </a:t>
            </a:r>
          </a:p>
          <a:p>
            <a:pPr marL="285750" indent="-285750">
              <a:lnSpc>
                <a:spcPct val="120000"/>
              </a:lnSpc>
              <a:buFontTx/>
              <a:buChar char="-"/>
            </a:pPr>
            <a:endParaRPr lang="en-US" sz="1400" dirty="0">
              <a:solidFill>
                <a:srgbClr val="161616"/>
              </a:solidFill>
              <a:latin typeface="+mj-lt"/>
            </a:endParaRPr>
          </a:p>
          <a:p>
            <a:pPr>
              <a:lnSpc>
                <a:spcPct val="120000"/>
              </a:lnSpc>
            </a:pPr>
            <a:r>
              <a:rPr lang="en-US" sz="1400" i="0" dirty="0">
                <a:solidFill>
                  <a:srgbClr val="161616"/>
                </a:solidFill>
                <a:effectLst/>
                <a:latin typeface="+mj-lt"/>
              </a:rPr>
              <a:t>The calculations occur at the lowest level, take the example on the right. We defined our three dimensions which we can use to display directly in a query or aggregate further in very quick time. For example, total bakery sales in Januar</a:t>
            </a:r>
            <a:r>
              <a:rPr lang="en-US" sz="1400" dirty="0">
                <a:solidFill>
                  <a:srgbClr val="161616"/>
                </a:solidFill>
                <a:latin typeface="+mj-lt"/>
              </a:rPr>
              <a:t>y across all three branches is 33 + 26 + 28 = 87. This is far quicker than querying an OLTP database which may have thousands of entries with sales in those three attributes. </a:t>
            </a:r>
          </a:p>
          <a:p>
            <a:pPr>
              <a:lnSpc>
                <a:spcPct val="120000"/>
              </a:lnSpc>
            </a:pPr>
            <a:endParaRPr lang="en-US" sz="1400" i="0" dirty="0">
              <a:solidFill>
                <a:srgbClr val="161616"/>
              </a:solidFill>
              <a:effectLst/>
              <a:latin typeface="+mj-lt"/>
            </a:endParaRPr>
          </a:p>
          <a:p>
            <a:pPr>
              <a:lnSpc>
                <a:spcPct val="120000"/>
              </a:lnSpc>
            </a:pPr>
            <a:r>
              <a:rPr lang="en-US" sz="1400" dirty="0">
                <a:solidFill>
                  <a:srgbClr val="161616"/>
                </a:solidFill>
                <a:latin typeface="+mj-lt"/>
              </a:rPr>
              <a:t>Note that an OLTP cube can have any number of dimensions but often anything over 7 is too many for a user to comprehend.</a:t>
            </a:r>
            <a:endParaRPr lang="en-US" sz="1400" i="0" dirty="0">
              <a:solidFill>
                <a:srgbClr val="161616"/>
              </a:solidFill>
              <a:effectLst/>
              <a:latin typeface="+mj-lt"/>
            </a:endParaRPr>
          </a:p>
        </p:txBody>
      </p:sp>
      <p:grpSp>
        <p:nvGrpSpPr>
          <p:cNvPr id="4" name="Group 3">
            <a:extLst>
              <a:ext uri="{FF2B5EF4-FFF2-40B4-BE49-F238E27FC236}">
                <a16:creationId xmlns:a16="http://schemas.microsoft.com/office/drawing/2014/main" id="{0E9E9DD2-2DD8-3642-0DE2-FEB4C7152BA4}"/>
              </a:ext>
            </a:extLst>
          </p:cNvPr>
          <p:cNvGrpSpPr/>
          <p:nvPr/>
        </p:nvGrpSpPr>
        <p:grpSpPr>
          <a:xfrm>
            <a:off x="6094428" y="1244942"/>
            <a:ext cx="6604621" cy="4854486"/>
            <a:chOff x="6094428" y="1244942"/>
            <a:chExt cx="6604621" cy="4854486"/>
          </a:xfrm>
        </p:grpSpPr>
        <p:grpSp>
          <p:nvGrpSpPr>
            <p:cNvPr id="56" name="Group 55">
              <a:extLst>
                <a:ext uri="{FF2B5EF4-FFF2-40B4-BE49-F238E27FC236}">
                  <a16:creationId xmlns:a16="http://schemas.microsoft.com/office/drawing/2014/main" id="{77F2DE26-75A0-EF6D-674D-0A624B4F24A9}"/>
                </a:ext>
              </a:extLst>
            </p:cNvPr>
            <p:cNvGrpSpPr/>
            <p:nvPr/>
          </p:nvGrpSpPr>
          <p:grpSpPr>
            <a:xfrm>
              <a:off x="7080268" y="2456339"/>
              <a:ext cx="4562499" cy="3643089"/>
              <a:chOff x="6747531" y="3434649"/>
              <a:chExt cx="4562499" cy="3643089"/>
            </a:xfrm>
          </p:grpSpPr>
          <p:sp>
            <p:nvSpPr>
              <p:cNvPr id="2" name="Rectangle 1">
                <a:extLst>
                  <a:ext uri="{FF2B5EF4-FFF2-40B4-BE49-F238E27FC236}">
                    <a16:creationId xmlns:a16="http://schemas.microsoft.com/office/drawing/2014/main" id="{9E4421A0-1E1F-9FF8-FD3D-EC59BD6FFD5A}"/>
                  </a:ext>
                </a:extLst>
              </p:cNvPr>
              <p:cNvSpPr/>
              <p:nvPr/>
            </p:nvSpPr>
            <p:spPr>
              <a:xfrm>
                <a:off x="7909284" y="4276914"/>
                <a:ext cx="2321960" cy="2018406"/>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A8E34E05-57A6-B291-E1BE-6FC37CC2B448}"/>
                  </a:ext>
                </a:extLst>
              </p:cNvPr>
              <p:cNvSpPr/>
              <p:nvPr/>
            </p:nvSpPr>
            <p:spPr>
              <a:xfrm>
                <a:off x="7909284" y="3634313"/>
                <a:ext cx="3400746" cy="2691829"/>
              </a:xfrm>
              <a:custGeom>
                <a:avLst/>
                <a:gdLst>
                  <a:gd name="connsiteX0" fmla="*/ 0 w 3400746"/>
                  <a:gd name="connsiteY0" fmla="*/ 636998 h 2691829"/>
                  <a:gd name="connsiteX1" fmla="*/ 1150705 w 3400746"/>
                  <a:gd name="connsiteY1" fmla="*/ 20548 h 2691829"/>
                  <a:gd name="connsiteX2" fmla="*/ 3400746 w 3400746"/>
                  <a:gd name="connsiteY2" fmla="*/ 0 h 2691829"/>
                  <a:gd name="connsiteX3" fmla="*/ 2332233 w 3400746"/>
                  <a:gd name="connsiteY3" fmla="*/ 636998 h 2691829"/>
                  <a:gd name="connsiteX4" fmla="*/ 2321959 w 3400746"/>
                  <a:gd name="connsiteY4" fmla="*/ 2691829 h 2691829"/>
                  <a:gd name="connsiteX5" fmla="*/ 3380198 w 3400746"/>
                  <a:gd name="connsiteY5" fmla="*/ 2239766 h 2691829"/>
                  <a:gd name="connsiteX6" fmla="*/ 3380198 w 3400746"/>
                  <a:gd name="connsiteY6" fmla="*/ 20548 h 2691829"/>
                  <a:gd name="connsiteX7" fmla="*/ 2321959 w 3400746"/>
                  <a:gd name="connsiteY7" fmla="*/ 636998 h 2691829"/>
                  <a:gd name="connsiteX8" fmla="*/ 0 w 3400746"/>
                  <a:gd name="connsiteY8" fmla="*/ 636998 h 269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0746" h="2691829">
                    <a:moveTo>
                      <a:pt x="0" y="636998"/>
                    </a:moveTo>
                    <a:lnTo>
                      <a:pt x="1150705" y="20548"/>
                    </a:lnTo>
                    <a:lnTo>
                      <a:pt x="3400746" y="0"/>
                    </a:lnTo>
                    <a:lnTo>
                      <a:pt x="2332233" y="636998"/>
                    </a:lnTo>
                    <a:cubicBezTo>
                      <a:pt x="2328808" y="1321942"/>
                      <a:pt x="2325384" y="2006885"/>
                      <a:pt x="2321959" y="2691829"/>
                    </a:cubicBezTo>
                    <a:lnTo>
                      <a:pt x="3380198" y="2239766"/>
                    </a:lnTo>
                    <a:lnTo>
                      <a:pt x="3380198" y="20548"/>
                    </a:lnTo>
                    <a:lnTo>
                      <a:pt x="2321959" y="636998"/>
                    </a:lnTo>
                    <a:lnTo>
                      <a:pt x="0" y="636998"/>
                    </a:lnTo>
                    <a:close/>
                  </a:path>
                </a:pathLst>
              </a:cu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DE481D3C-5EAE-70A8-B24D-7AECBEAA770B}"/>
                  </a:ext>
                </a:extLst>
              </p:cNvPr>
              <p:cNvCxnSpPr/>
              <p:nvPr/>
            </p:nvCxnSpPr>
            <p:spPr>
              <a:xfrm>
                <a:off x="7909284" y="4980227"/>
                <a:ext cx="23219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261BC15-E987-3526-8F7F-44E6B536BBFB}"/>
                  </a:ext>
                </a:extLst>
              </p:cNvPr>
              <p:cNvCxnSpPr/>
              <p:nvPr/>
            </p:nvCxnSpPr>
            <p:spPr>
              <a:xfrm>
                <a:off x="7909284" y="5605238"/>
                <a:ext cx="23219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6AFCCDB-E95B-7963-E039-965F9FE7AD6B}"/>
                  </a:ext>
                </a:extLst>
              </p:cNvPr>
              <p:cNvCxnSpPr>
                <a:cxnSpLocks/>
              </p:cNvCxnSpPr>
              <p:nvPr/>
            </p:nvCxnSpPr>
            <p:spPr>
              <a:xfrm flipV="1">
                <a:off x="8659204" y="4276914"/>
                <a:ext cx="0" cy="20184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761A34-5390-5EE1-7A59-D0CC335CFA9E}"/>
                  </a:ext>
                </a:extLst>
              </p:cNvPr>
              <p:cNvCxnSpPr>
                <a:cxnSpLocks/>
              </p:cNvCxnSpPr>
              <p:nvPr/>
            </p:nvCxnSpPr>
            <p:spPr>
              <a:xfrm flipV="1">
                <a:off x="9448602" y="4276914"/>
                <a:ext cx="0" cy="2018406"/>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4A3E94-6C8D-F488-4A25-8D6913C48BD7}"/>
                  </a:ext>
                </a:extLst>
              </p:cNvPr>
              <p:cNvSpPr txBox="1"/>
              <p:nvPr/>
            </p:nvSpPr>
            <p:spPr>
              <a:xfrm>
                <a:off x="8006675" y="4368185"/>
                <a:ext cx="571335" cy="402546"/>
              </a:xfrm>
              <a:prstGeom prst="rect">
                <a:avLst/>
              </a:prstGeom>
              <a:noFill/>
            </p:spPr>
            <p:txBody>
              <a:bodyPr wrap="square" rtlCol="0">
                <a:spAutoFit/>
              </a:bodyPr>
              <a:lstStyle/>
              <a:p>
                <a:pPr algn="ctr">
                  <a:lnSpc>
                    <a:spcPct val="120000"/>
                  </a:lnSpc>
                </a:pPr>
                <a:r>
                  <a:rPr lang="en-GB" b="1" dirty="0">
                    <a:latin typeface="+mj-lt"/>
                  </a:rPr>
                  <a:t>33</a:t>
                </a:r>
                <a:endParaRPr lang="en-US" sz="1400" i="0" dirty="0">
                  <a:solidFill>
                    <a:srgbClr val="161616"/>
                  </a:solidFill>
                  <a:effectLst/>
                  <a:latin typeface="+mj-lt"/>
                </a:endParaRPr>
              </a:p>
            </p:txBody>
          </p:sp>
          <p:sp>
            <p:nvSpPr>
              <p:cNvPr id="19" name="TextBox 18">
                <a:extLst>
                  <a:ext uri="{FF2B5EF4-FFF2-40B4-BE49-F238E27FC236}">
                    <a16:creationId xmlns:a16="http://schemas.microsoft.com/office/drawing/2014/main" id="{D8F8625E-B0AA-878C-D793-DE6B29FAD70F}"/>
                  </a:ext>
                </a:extLst>
              </p:cNvPr>
              <p:cNvSpPr txBox="1"/>
              <p:nvPr/>
            </p:nvSpPr>
            <p:spPr>
              <a:xfrm>
                <a:off x="8740399" y="4391820"/>
                <a:ext cx="571335" cy="402546"/>
              </a:xfrm>
              <a:prstGeom prst="rect">
                <a:avLst/>
              </a:prstGeom>
              <a:noFill/>
            </p:spPr>
            <p:txBody>
              <a:bodyPr wrap="square" rtlCol="0">
                <a:spAutoFit/>
              </a:bodyPr>
              <a:lstStyle/>
              <a:p>
                <a:pPr algn="ctr">
                  <a:lnSpc>
                    <a:spcPct val="120000"/>
                  </a:lnSpc>
                </a:pPr>
                <a:r>
                  <a:rPr lang="en-GB" b="1" dirty="0">
                    <a:latin typeface="+mj-lt"/>
                  </a:rPr>
                  <a:t>26</a:t>
                </a:r>
                <a:endParaRPr lang="en-US" sz="1400" i="0" dirty="0">
                  <a:solidFill>
                    <a:srgbClr val="161616"/>
                  </a:solidFill>
                  <a:effectLst/>
                  <a:latin typeface="+mj-lt"/>
                </a:endParaRPr>
              </a:p>
            </p:txBody>
          </p:sp>
          <p:sp>
            <p:nvSpPr>
              <p:cNvPr id="22" name="TextBox 21">
                <a:extLst>
                  <a:ext uri="{FF2B5EF4-FFF2-40B4-BE49-F238E27FC236}">
                    <a16:creationId xmlns:a16="http://schemas.microsoft.com/office/drawing/2014/main" id="{95FC4222-8FC8-2F6C-9EED-E11CDA33DF38}"/>
                  </a:ext>
                </a:extLst>
              </p:cNvPr>
              <p:cNvSpPr txBox="1"/>
              <p:nvPr/>
            </p:nvSpPr>
            <p:spPr>
              <a:xfrm>
                <a:off x="9529677" y="4405052"/>
                <a:ext cx="571335" cy="402546"/>
              </a:xfrm>
              <a:prstGeom prst="rect">
                <a:avLst/>
              </a:prstGeom>
              <a:noFill/>
            </p:spPr>
            <p:txBody>
              <a:bodyPr wrap="square" rtlCol="0">
                <a:spAutoFit/>
              </a:bodyPr>
              <a:lstStyle/>
              <a:p>
                <a:pPr algn="ctr">
                  <a:lnSpc>
                    <a:spcPct val="120000"/>
                  </a:lnSpc>
                </a:pPr>
                <a:r>
                  <a:rPr lang="en-GB" b="1" dirty="0">
                    <a:latin typeface="+mj-lt"/>
                  </a:rPr>
                  <a:t>28</a:t>
                </a:r>
                <a:endParaRPr lang="en-US" sz="1400" i="0" dirty="0">
                  <a:solidFill>
                    <a:srgbClr val="161616"/>
                  </a:solidFill>
                  <a:effectLst/>
                  <a:latin typeface="+mj-lt"/>
                </a:endParaRPr>
              </a:p>
            </p:txBody>
          </p:sp>
          <p:sp>
            <p:nvSpPr>
              <p:cNvPr id="23" name="TextBox 22">
                <a:extLst>
                  <a:ext uri="{FF2B5EF4-FFF2-40B4-BE49-F238E27FC236}">
                    <a16:creationId xmlns:a16="http://schemas.microsoft.com/office/drawing/2014/main" id="{4F6C65F0-6597-D2D1-0E12-2D929C3FA138}"/>
                  </a:ext>
                </a:extLst>
              </p:cNvPr>
              <p:cNvSpPr txBox="1"/>
              <p:nvPr/>
            </p:nvSpPr>
            <p:spPr>
              <a:xfrm>
                <a:off x="7978838" y="5046440"/>
                <a:ext cx="571335" cy="402546"/>
              </a:xfrm>
              <a:prstGeom prst="rect">
                <a:avLst/>
              </a:prstGeom>
              <a:noFill/>
            </p:spPr>
            <p:txBody>
              <a:bodyPr wrap="square" rtlCol="0">
                <a:spAutoFit/>
              </a:bodyPr>
              <a:lstStyle/>
              <a:p>
                <a:pPr algn="ctr">
                  <a:lnSpc>
                    <a:spcPct val="120000"/>
                  </a:lnSpc>
                </a:pPr>
                <a:r>
                  <a:rPr lang="en-GB" b="1" dirty="0">
                    <a:latin typeface="+mj-lt"/>
                  </a:rPr>
                  <a:t>13</a:t>
                </a:r>
                <a:endParaRPr lang="en-US" sz="1400" i="0" dirty="0">
                  <a:solidFill>
                    <a:srgbClr val="161616"/>
                  </a:solidFill>
                  <a:effectLst/>
                  <a:latin typeface="+mj-lt"/>
                </a:endParaRPr>
              </a:p>
            </p:txBody>
          </p:sp>
          <p:sp>
            <p:nvSpPr>
              <p:cNvPr id="24" name="TextBox 23">
                <a:extLst>
                  <a:ext uri="{FF2B5EF4-FFF2-40B4-BE49-F238E27FC236}">
                    <a16:creationId xmlns:a16="http://schemas.microsoft.com/office/drawing/2014/main" id="{378084F3-2EE9-C957-3F74-D09D09D02B59}"/>
                  </a:ext>
                </a:extLst>
              </p:cNvPr>
              <p:cNvSpPr txBox="1"/>
              <p:nvPr/>
            </p:nvSpPr>
            <p:spPr>
              <a:xfrm>
                <a:off x="8756595" y="5046440"/>
                <a:ext cx="571335" cy="402546"/>
              </a:xfrm>
              <a:prstGeom prst="rect">
                <a:avLst/>
              </a:prstGeom>
              <a:noFill/>
            </p:spPr>
            <p:txBody>
              <a:bodyPr wrap="square" rtlCol="0">
                <a:spAutoFit/>
              </a:bodyPr>
              <a:lstStyle/>
              <a:p>
                <a:pPr algn="ctr">
                  <a:lnSpc>
                    <a:spcPct val="120000"/>
                  </a:lnSpc>
                </a:pPr>
                <a:r>
                  <a:rPr lang="en-GB" b="1" dirty="0">
                    <a:latin typeface="+mj-lt"/>
                  </a:rPr>
                  <a:t>21</a:t>
                </a:r>
                <a:endParaRPr lang="en-US" sz="1400" i="0" dirty="0">
                  <a:solidFill>
                    <a:srgbClr val="161616"/>
                  </a:solidFill>
                  <a:effectLst/>
                  <a:latin typeface="+mj-lt"/>
                </a:endParaRPr>
              </a:p>
            </p:txBody>
          </p:sp>
          <p:sp>
            <p:nvSpPr>
              <p:cNvPr id="26" name="TextBox 25">
                <a:extLst>
                  <a:ext uri="{FF2B5EF4-FFF2-40B4-BE49-F238E27FC236}">
                    <a16:creationId xmlns:a16="http://schemas.microsoft.com/office/drawing/2014/main" id="{F32F7A6B-9709-DF58-B17C-610E3BA4C472}"/>
                  </a:ext>
                </a:extLst>
              </p:cNvPr>
              <p:cNvSpPr txBox="1"/>
              <p:nvPr/>
            </p:nvSpPr>
            <p:spPr>
              <a:xfrm>
                <a:off x="9553995" y="5108365"/>
                <a:ext cx="571335" cy="402546"/>
              </a:xfrm>
              <a:prstGeom prst="rect">
                <a:avLst/>
              </a:prstGeom>
              <a:noFill/>
            </p:spPr>
            <p:txBody>
              <a:bodyPr wrap="square" rtlCol="0">
                <a:spAutoFit/>
              </a:bodyPr>
              <a:lstStyle/>
              <a:p>
                <a:pPr algn="ctr">
                  <a:lnSpc>
                    <a:spcPct val="120000"/>
                  </a:lnSpc>
                </a:pPr>
                <a:r>
                  <a:rPr lang="en-GB" b="1" dirty="0">
                    <a:latin typeface="+mj-lt"/>
                  </a:rPr>
                  <a:t>18</a:t>
                </a:r>
                <a:endParaRPr lang="en-US" sz="1400" i="0" dirty="0">
                  <a:solidFill>
                    <a:srgbClr val="161616"/>
                  </a:solidFill>
                  <a:effectLst/>
                  <a:latin typeface="+mj-lt"/>
                </a:endParaRPr>
              </a:p>
            </p:txBody>
          </p:sp>
          <p:sp>
            <p:nvSpPr>
              <p:cNvPr id="27" name="TextBox 26">
                <a:extLst>
                  <a:ext uri="{FF2B5EF4-FFF2-40B4-BE49-F238E27FC236}">
                    <a16:creationId xmlns:a16="http://schemas.microsoft.com/office/drawing/2014/main" id="{3F73BC86-BD8C-185E-4E9B-08CF7869AC7F}"/>
                  </a:ext>
                </a:extLst>
              </p:cNvPr>
              <p:cNvSpPr txBox="1"/>
              <p:nvPr/>
            </p:nvSpPr>
            <p:spPr>
              <a:xfrm>
                <a:off x="7997330" y="5694133"/>
                <a:ext cx="571335" cy="333617"/>
              </a:xfrm>
              <a:prstGeom prst="rect">
                <a:avLst/>
              </a:prstGeom>
              <a:noFill/>
            </p:spPr>
            <p:txBody>
              <a:bodyPr wrap="square" rtlCol="0">
                <a:spAutoFit/>
              </a:bodyPr>
              <a:lstStyle/>
              <a:p>
                <a:pPr algn="ctr">
                  <a:lnSpc>
                    <a:spcPct val="120000"/>
                  </a:lnSpc>
                </a:pPr>
                <a:r>
                  <a:rPr lang="en-GB" sz="1400" b="1" i="0" dirty="0">
                    <a:solidFill>
                      <a:srgbClr val="161616"/>
                    </a:solidFill>
                    <a:effectLst/>
                    <a:latin typeface="+mj-lt"/>
                  </a:rPr>
                  <a:t>12</a:t>
                </a:r>
                <a:endParaRPr lang="en-US" sz="1400" i="0" dirty="0">
                  <a:solidFill>
                    <a:srgbClr val="161616"/>
                  </a:solidFill>
                  <a:effectLst/>
                  <a:latin typeface="+mj-lt"/>
                </a:endParaRPr>
              </a:p>
            </p:txBody>
          </p:sp>
          <p:sp>
            <p:nvSpPr>
              <p:cNvPr id="28" name="TextBox 27">
                <a:extLst>
                  <a:ext uri="{FF2B5EF4-FFF2-40B4-BE49-F238E27FC236}">
                    <a16:creationId xmlns:a16="http://schemas.microsoft.com/office/drawing/2014/main" id="{499CE92F-11FE-C054-6A12-EED2F6A38A6B}"/>
                  </a:ext>
                </a:extLst>
              </p:cNvPr>
              <p:cNvSpPr txBox="1"/>
              <p:nvPr/>
            </p:nvSpPr>
            <p:spPr>
              <a:xfrm>
                <a:off x="8756595" y="5716471"/>
                <a:ext cx="571335" cy="402546"/>
              </a:xfrm>
              <a:prstGeom prst="rect">
                <a:avLst/>
              </a:prstGeom>
              <a:noFill/>
            </p:spPr>
            <p:txBody>
              <a:bodyPr wrap="square" rtlCol="0">
                <a:spAutoFit/>
              </a:bodyPr>
              <a:lstStyle/>
              <a:p>
                <a:pPr algn="ctr">
                  <a:lnSpc>
                    <a:spcPct val="120000"/>
                  </a:lnSpc>
                </a:pPr>
                <a:r>
                  <a:rPr lang="en-GB" b="1" dirty="0">
                    <a:latin typeface="+mj-lt"/>
                  </a:rPr>
                  <a:t>4</a:t>
                </a:r>
                <a:endParaRPr lang="en-US" sz="1400" i="0" dirty="0">
                  <a:solidFill>
                    <a:srgbClr val="161616"/>
                  </a:solidFill>
                  <a:effectLst/>
                  <a:latin typeface="+mj-lt"/>
                </a:endParaRPr>
              </a:p>
            </p:txBody>
          </p:sp>
          <p:sp>
            <p:nvSpPr>
              <p:cNvPr id="29" name="TextBox 28">
                <a:extLst>
                  <a:ext uri="{FF2B5EF4-FFF2-40B4-BE49-F238E27FC236}">
                    <a16:creationId xmlns:a16="http://schemas.microsoft.com/office/drawing/2014/main" id="{25C02739-CC56-8805-88FC-1921EB028B7C}"/>
                  </a:ext>
                </a:extLst>
              </p:cNvPr>
              <p:cNvSpPr txBox="1"/>
              <p:nvPr/>
            </p:nvSpPr>
            <p:spPr>
              <a:xfrm>
                <a:off x="9529676" y="5713718"/>
                <a:ext cx="571335" cy="402546"/>
              </a:xfrm>
              <a:prstGeom prst="rect">
                <a:avLst/>
              </a:prstGeom>
              <a:noFill/>
            </p:spPr>
            <p:txBody>
              <a:bodyPr wrap="square" rtlCol="0">
                <a:spAutoFit/>
              </a:bodyPr>
              <a:lstStyle/>
              <a:p>
                <a:pPr algn="ctr">
                  <a:lnSpc>
                    <a:spcPct val="120000"/>
                  </a:lnSpc>
                </a:pPr>
                <a:r>
                  <a:rPr lang="en-GB" b="1" dirty="0">
                    <a:latin typeface="+mj-lt"/>
                  </a:rPr>
                  <a:t>33</a:t>
                </a:r>
                <a:endParaRPr lang="en-US" sz="1400" i="0" dirty="0">
                  <a:solidFill>
                    <a:srgbClr val="161616"/>
                  </a:solidFill>
                  <a:effectLst/>
                  <a:latin typeface="+mj-lt"/>
                </a:endParaRPr>
              </a:p>
            </p:txBody>
          </p:sp>
          <p:cxnSp>
            <p:nvCxnSpPr>
              <p:cNvPr id="31" name="Straight Connector 30">
                <a:extLst>
                  <a:ext uri="{FF2B5EF4-FFF2-40B4-BE49-F238E27FC236}">
                    <a16:creationId xmlns:a16="http://schemas.microsoft.com/office/drawing/2014/main" id="{336AE4BB-5D11-7622-0CA9-88C7E618E117}"/>
                  </a:ext>
                </a:extLst>
              </p:cNvPr>
              <p:cNvCxnSpPr/>
              <p:nvPr/>
            </p:nvCxnSpPr>
            <p:spPr>
              <a:xfrm>
                <a:off x="8392075" y="4009786"/>
                <a:ext cx="22089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5671075-F25F-62C5-18D6-C395137A2D90}"/>
                  </a:ext>
                </a:extLst>
              </p:cNvPr>
              <p:cNvCxnSpPr/>
              <p:nvPr/>
            </p:nvCxnSpPr>
            <p:spPr>
              <a:xfrm>
                <a:off x="8756595" y="3802590"/>
                <a:ext cx="22089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6B806CD-6A9E-C44E-DD65-044B520D938D}"/>
                  </a:ext>
                </a:extLst>
              </p:cNvPr>
              <p:cNvCxnSpPr>
                <a:cxnSpLocks/>
              </p:cNvCxnSpPr>
              <p:nvPr/>
            </p:nvCxnSpPr>
            <p:spPr>
              <a:xfrm flipV="1">
                <a:off x="8659204" y="3686076"/>
                <a:ext cx="1066953" cy="590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03AA90C-10CE-9A9C-F7BD-C49653B9AE5C}"/>
                  </a:ext>
                </a:extLst>
              </p:cNvPr>
              <p:cNvCxnSpPr>
                <a:cxnSpLocks/>
              </p:cNvCxnSpPr>
              <p:nvPr/>
            </p:nvCxnSpPr>
            <p:spPr>
              <a:xfrm flipV="1">
                <a:off x="9496547" y="3667464"/>
                <a:ext cx="1066953" cy="590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B748393-DFCA-AC14-31A3-EFFFEE4D0BCA}"/>
                  </a:ext>
                </a:extLst>
              </p:cNvPr>
              <p:cNvCxnSpPr>
                <a:cxnSpLocks/>
              </p:cNvCxnSpPr>
              <p:nvPr/>
            </p:nvCxnSpPr>
            <p:spPr>
              <a:xfrm flipV="1">
                <a:off x="10243077" y="4387036"/>
                <a:ext cx="1066953" cy="590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0E426D3-DC05-8E95-06DA-6D73688AAE1C}"/>
                  </a:ext>
                </a:extLst>
              </p:cNvPr>
              <p:cNvCxnSpPr>
                <a:cxnSpLocks/>
              </p:cNvCxnSpPr>
              <p:nvPr/>
            </p:nvCxnSpPr>
            <p:spPr>
              <a:xfrm flipV="1">
                <a:off x="10208756" y="5049008"/>
                <a:ext cx="1066953" cy="590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7EC4DA2-F8C8-1C4F-FC53-DB8F3BE183C3}"/>
                  </a:ext>
                </a:extLst>
              </p:cNvPr>
              <p:cNvCxnSpPr>
                <a:cxnSpLocks/>
              </p:cNvCxnSpPr>
              <p:nvPr/>
            </p:nvCxnSpPr>
            <p:spPr>
              <a:xfrm flipV="1">
                <a:off x="10572063" y="4120333"/>
                <a:ext cx="0" cy="20184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6BCC88-5682-0705-DC6B-4EC09A2F007D}"/>
                  </a:ext>
                </a:extLst>
              </p:cNvPr>
              <p:cNvCxnSpPr>
                <a:cxnSpLocks/>
              </p:cNvCxnSpPr>
              <p:nvPr/>
            </p:nvCxnSpPr>
            <p:spPr>
              <a:xfrm flipV="1">
                <a:off x="10965539" y="3929777"/>
                <a:ext cx="0" cy="2018406"/>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0898301-CF7B-7716-F72D-6419341711E3}"/>
                  </a:ext>
                </a:extLst>
              </p:cNvPr>
              <p:cNvSpPr txBox="1"/>
              <p:nvPr/>
            </p:nvSpPr>
            <p:spPr>
              <a:xfrm rot="16200000">
                <a:off x="6460640" y="4887774"/>
                <a:ext cx="1691315" cy="924548"/>
              </a:xfrm>
              <a:prstGeom prst="rect">
                <a:avLst/>
              </a:prstGeom>
              <a:noFill/>
            </p:spPr>
            <p:txBody>
              <a:bodyPr wrap="square" rtlCol="0">
                <a:spAutoFit/>
              </a:bodyPr>
              <a:lstStyle/>
              <a:p>
                <a:pPr algn="ctr">
                  <a:lnSpc>
                    <a:spcPct val="120000"/>
                  </a:lnSpc>
                </a:pPr>
                <a:r>
                  <a:rPr lang="en-GB" b="1" dirty="0">
                    <a:latin typeface="+mj-lt"/>
                  </a:rPr>
                  <a:t>Type</a:t>
                </a:r>
                <a:endParaRPr lang="en-US" sz="1400" i="0" dirty="0">
                  <a:solidFill>
                    <a:srgbClr val="161616"/>
                  </a:solidFill>
                  <a:effectLst/>
                  <a:latin typeface="+mj-lt"/>
                </a:endParaRPr>
              </a:p>
              <a:p>
                <a:pPr marL="285750" indent="-285750">
                  <a:lnSpc>
                    <a:spcPct val="120000"/>
                  </a:lnSpc>
                  <a:buFontTx/>
                  <a:buChar char="-"/>
                </a:pP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43" name="TextBox 42">
                <a:extLst>
                  <a:ext uri="{FF2B5EF4-FFF2-40B4-BE49-F238E27FC236}">
                    <a16:creationId xmlns:a16="http://schemas.microsoft.com/office/drawing/2014/main" id="{3398F163-FBB3-891F-B84A-09BD43856771}"/>
                  </a:ext>
                </a:extLst>
              </p:cNvPr>
              <p:cNvSpPr txBox="1"/>
              <p:nvPr/>
            </p:nvSpPr>
            <p:spPr>
              <a:xfrm rot="18960423">
                <a:off x="6747531" y="3436868"/>
                <a:ext cx="1691315" cy="402546"/>
              </a:xfrm>
              <a:prstGeom prst="rect">
                <a:avLst/>
              </a:prstGeom>
              <a:noFill/>
            </p:spPr>
            <p:txBody>
              <a:bodyPr wrap="square" rtlCol="0">
                <a:spAutoFit/>
              </a:bodyPr>
              <a:lstStyle/>
              <a:p>
                <a:pPr algn="ctr">
                  <a:lnSpc>
                    <a:spcPct val="120000"/>
                  </a:lnSpc>
                </a:pPr>
                <a:r>
                  <a:rPr lang="en-GB" b="1" dirty="0">
                    <a:latin typeface="+mj-lt"/>
                  </a:rPr>
                  <a:t>Date</a:t>
                </a:r>
                <a:endParaRPr lang="en-US" sz="1400" i="0" dirty="0">
                  <a:solidFill>
                    <a:srgbClr val="161616"/>
                  </a:solidFill>
                  <a:effectLst/>
                  <a:latin typeface="+mj-lt"/>
                </a:endParaRPr>
              </a:p>
            </p:txBody>
          </p:sp>
          <p:sp>
            <p:nvSpPr>
              <p:cNvPr id="44" name="TextBox 43">
                <a:extLst>
                  <a:ext uri="{FF2B5EF4-FFF2-40B4-BE49-F238E27FC236}">
                    <a16:creationId xmlns:a16="http://schemas.microsoft.com/office/drawing/2014/main" id="{D4798C9A-2829-F6D7-FE9B-4FBDAEF54998}"/>
                  </a:ext>
                </a:extLst>
              </p:cNvPr>
              <p:cNvSpPr txBox="1"/>
              <p:nvPr/>
            </p:nvSpPr>
            <p:spPr>
              <a:xfrm>
                <a:off x="7196197" y="4498291"/>
                <a:ext cx="703225"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Bakery</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45" name="TextBox 44">
                <a:extLst>
                  <a:ext uri="{FF2B5EF4-FFF2-40B4-BE49-F238E27FC236}">
                    <a16:creationId xmlns:a16="http://schemas.microsoft.com/office/drawing/2014/main" id="{C698B0E2-EA75-795C-17A9-61360D339E65}"/>
                  </a:ext>
                </a:extLst>
              </p:cNvPr>
              <p:cNvSpPr txBox="1"/>
              <p:nvPr/>
            </p:nvSpPr>
            <p:spPr>
              <a:xfrm>
                <a:off x="7157780" y="5108847"/>
                <a:ext cx="746574"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Canned</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46" name="TextBox 45">
                <a:extLst>
                  <a:ext uri="{FF2B5EF4-FFF2-40B4-BE49-F238E27FC236}">
                    <a16:creationId xmlns:a16="http://schemas.microsoft.com/office/drawing/2014/main" id="{D04501F2-DA0B-6BF0-0993-AC18F87F7D09}"/>
                  </a:ext>
                </a:extLst>
              </p:cNvPr>
              <p:cNvSpPr txBox="1"/>
              <p:nvPr/>
            </p:nvSpPr>
            <p:spPr>
              <a:xfrm>
                <a:off x="7324760" y="5828319"/>
                <a:ext cx="635644"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Meat</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47" name="TextBox 46">
                <a:extLst>
                  <a:ext uri="{FF2B5EF4-FFF2-40B4-BE49-F238E27FC236}">
                    <a16:creationId xmlns:a16="http://schemas.microsoft.com/office/drawing/2014/main" id="{9EA6ACE4-547C-FEC8-37C6-886307E0C500}"/>
                  </a:ext>
                </a:extLst>
              </p:cNvPr>
              <p:cNvSpPr txBox="1"/>
              <p:nvPr/>
            </p:nvSpPr>
            <p:spPr>
              <a:xfrm>
                <a:off x="7399946" y="3895540"/>
                <a:ext cx="843830"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Jan</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48" name="TextBox 47">
                <a:extLst>
                  <a:ext uri="{FF2B5EF4-FFF2-40B4-BE49-F238E27FC236}">
                    <a16:creationId xmlns:a16="http://schemas.microsoft.com/office/drawing/2014/main" id="{B767EA49-0697-1CF1-239F-FD09D1C1ED9F}"/>
                  </a:ext>
                </a:extLst>
              </p:cNvPr>
              <p:cNvSpPr txBox="1"/>
              <p:nvPr/>
            </p:nvSpPr>
            <p:spPr>
              <a:xfrm>
                <a:off x="7786430" y="3655081"/>
                <a:ext cx="843830"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Feb</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49" name="TextBox 48">
                <a:extLst>
                  <a:ext uri="{FF2B5EF4-FFF2-40B4-BE49-F238E27FC236}">
                    <a16:creationId xmlns:a16="http://schemas.microsoft.com/office/drawing/2014/main" id="{B805D053-40FF-BEDE-6993-B4D6671569CD}"/>
                  </a:ext>
                </a:extLst>
              </p:cNvPr>
              <p:cNvSpPr txBox="1"/>
              <p:nvPr/>
            </p:nvSpPr>
            <p:spPr>
              <a:xfrm>
                <a:off x="8181501" y="3434649"/>
                <a:ext cx="843830"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Mar</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52" name="TextBox 51">
                <a:extLst>
                  <a:ext uri="{FF2B5EF4-FFF2-40B4-BE49-F238E27FC236}">
                    <a16:creationId xmlns:a16="http://schemas.microsoft.com/office/drawing/2014/main" id="{9C19149A-A135-25B0-CCEC-F6242DCEFC7A}"/>
                  </a:ext>
                </a:extLst>
              </p:cNvPr>
              <p:cNvSpPr txBox="1"/>
              <p:nvPr/>
            </p:nvSpPr>
            <p:spPr>
              <a:xfrm>
                <a:off x="8148433" y="6675192"/>
                <a:ext cx="1691315" cy="402546"/>
              </a:xfrm>
              <a:prstGeom prst="rect">
                <a:avLst/>
              </a:prstGeom>
              <a:noFill/>
            </p:spPr>
            <p:txBody>
              <a:bodyPr wrap="square" rtlCol="0">
                <a:spAutoFit/>
              </a:bodyPr>
              <a:lstStyle/>
              <a:p>
                <a:pPr algn="ctr">
                  <a:lnSpc>
                    <a:spcPct val="120000"/>
                  </a:lnSpc>
                </a:pPr>
                <a:r>
                  <a:rPr lang="en-GB" b="1" dirty="0">
                    <a:latin typeface="+mj-lt"/>
                  </a:rPr>
                  <a:t>Store</a:t>
                </a:r>
              </a:p>
            </p:txBody>
          </p:sp>
          <p:sp>
            <p:nvSpPr>
              <p:cNvPr id="53" name="TextBox 52">
                <a:extLst>
                  <a:ext uri="{FF2B5EF4-FFF2-40B4-BE49-F238E27FC236}">
                    <a16:creationId xmlns:a16="http://schemas.microsoft.com/office/drawing/2014/main" id="{EFE71350-D11A-F565-E36D-41CFE2DD2830}"/>
                  </a:ext>
                </a:extLst>
              </p:cNvPr>
              <p:cNvSpPr txBox="1"/>
              <p:nvPr/>
            </p:nvSpPr>
            <p:spPr>
              <a:xfrm>
                <a:off x="8690313" y="6356417"/>
                <a:ext cx="747378"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London</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54" name="TextBox 53">
                <a:extLst>
                  <a:ext uri="{FF2B5EF4-FFF2-40B4-BE49-F238E27FC236}">
                    <a16:creationId xmlns:a16="http://schemas.microsoft.com/office/drawing/2014/main" id="{C0AE0BA1-E9A6-CEC7-E72C-F648B6B78FFE}"/>
                  </a:ext>
                </a:extLst>
              </p:cNvPr>
              <p:cNvSpPr txBox="1"/>
              <p:nvPr/>
            </p:nvSpPr>
            <p:spPr>
              <a:xfrm>
                <a:off x="7868078" y="6341428"/>
                <a:ext cx="843830"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Manch</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55" name="TextBox 54">
                <a:extLst>
                  <a:ext uri="{FF2B5EF4-FFF2-40B4-BE49-F238E27FC236}">
                    <a16:creationId xmlns:a16="http://schemas.microsoft.com/office/drawing/2014/main" id="{2537594A-241C-6BA1-7854-81D4A1C01E8E}"/>
                  </a:ext>
                </a:extLst>
              </p:cNvPr>
              <p:cNvSpPr txBox="1"/>
              <p:nvPr/>
            </p:nvSpPr>
            <p:spPr>
              <a:xfrm>
                <a:off x="9455930" y="6351291"/>
                <a:ext cx="843830"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Bristol</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grpSp>
        <p:sp>
          <p:nvSpPr>
            <p:cNvPr id="57" name="TextBox 56">
              <a:extLst>
                <a:ext uri="{FF2B5EF4-FFF2-40B4-BE49-F238E27FC236}">
                  <a16:creationId xmlns:a16="http://schemas.microsoft.com/office/drawing/2014/main" id="{51FD2249-23E3-41A1-57C1-0C2B1BC47672}"/>
                </a:ext>
              </a:extLst>
            </p:cNvPr>
            <p:cNvSpPr txBox="1"/>
            <p:nvPr/>
          </p:nvSpPr>
          <p:spPr>
            <a:xfrm>
              <a:off x="6094428" y="1244942"/>
              <a:ext cx="6604621" cy="1067343"/>
            </a:xfrm>
            <a:prstGeom prst="rect">
              <a:avLst/>
            </a:prstGeom>
            <a:noFill/>
          </p:spPr>
          <p:txBody>
            <a:bodyPr wrap="square" rtlCol="0">
              <a:spAutoFit/>
            </a:bodyPr>
            <a:lstStyle/>
            <a:p>
              <a:pPr algn="ctr">
                <a:lnSpc>
                  <a:spcPct val="120000"/>
                </a:lnSpc>
              </a:pPr>
              <a:r>
                <a:rPr lang="en-GB" b="1" dirty="0">
                  <a:latin typeface="+mj-lt"/>
                </a:rPr>
                <a:t>Attribute: Total Sales</a:t>
              </a:r>
            </a:p>
            <a:p>
              <a:pPr algn="ctr">
                <a:lnSpc>
                  <a:spcPct val="120000"/>
                </a:lnSpc>
              </a:pPr>
              <a:r>
                <a:rPr lang="en-GB" b="1" dirty="0">
                  <a:solidFill>
                    <a:srgbClr val="161616"/>
                  </a:solidFill>
                  <a:latin typeface="+mj-lt"/>
                </a:rPr>
                <a:t>Dimensions: Date, Salesperson, Store</a:t>
              </a:r>
              <a:endParaRPr lang="en-US" dirty="0">
                <a:solidFill>
                  <a:srgbClr val="161616"/>
                </a:solidFill>
                <a:latin typeface="+mj-lt"/>
              </a:endParaRPr>
            </a:p>
            <a:p>
              <a:pPr>
                <a:lnSpc>
                  <a:spcPct val="120000"/>
                </a:lnSpc>
              </a:pPr>
              <a:endParaRPr lang="en-US" i="0" dirty="0">
                <a:solidFill>
                  <a:srgbClr val="161616"/>
                </a:solidFill>
                <a:effectLst/>
                <a:latin typeface="+mj-lt"/>
              </a:endParaRPr>
            </a:p>
          </p:txBody>
        </p:sp>
        <p:sp>
          <p:nvSpPr>
            <p:cNvPr id="58" name="TextBox 57">
              <a:extLst>
                <a:ext uri="{FF2B5EF4-FFF2-40B4-BE49-F238E27FC236}">
                  <a16:creationId xmlns:a16="http://schemas.microsoft.com/office/drawing/2014/main" id="{A8B5FB61-2DB2-2B94-0BAD-9A9EEF720075}"/>
                </a:ext>
              </a:extLst>
            </p:cNvPr>
            <p:cNvSpPr txBox="1"/>
            <p:nvPr/>
          </p:nvSpPr>
          <p:spPr>
            <a:xfrm>
              <a:off x="8555562" y="3002638"/>
              <a:ext cx="571335" cy="281937"/>
            </a:xfrm>
            <a:prstGeom prst="rect">
              <a:avLst/>
            </a:prstGeom>
            <a:noFill/>
          </p:spPr>
          <p:txBody>
            <a:bodyPr wrap="square" rtlCol="0">
              <a:spAutoFit/>
            </a:bodyPr>
            <a:lstStyle/>
            <a:p>
              <a:pPr algn="ctr">
                <a:lnSpc>
                  <a:spcPct val="120000"/>
                </a:lnSpc>
              </a:pPr>
              <a:r>
                <a:rPr lang="en-GB" sz="1050" b="1" dirty="0">
                  <a:latin typeface="+mj-lt"/>
                </a:rPr>
                <a:t>33</a:t>
              </a:r>
              <a:endParaRPr lang="en-US" sz="900" i="0" dirty="0">
                <a:solidFill>
                  <a:srgbClr val="161616"/>
                </a:solidFill>
                <a:effectLst/>
                <a:latin typeface="+mj-lt"/>
              </a:endParaRPr>
            </a:p>
          </p:txBody>
        </p:sp>
        <p:sp>
          <p:nvSpPr>
            <p:cNvPr id="59" name="TextBox 58">
              <a:extLst>
                <a:ext uri="{FF2B5EF4-FFF2-40B4-BE49-F238E27FC236}">
                  <a16:creationId xmlns:a16="http://schemas.microsoft.com/office/drawing/2014/main" id="{88E8FA22-6BD8-81FE-9BFB-154EC471C835}"/>
                </a:ext>
              </a:extLst>
            </p:cNvPr>
            <p:cNvSpPr txBox="1"/>
            <p:nvPr/>
          </p:nvSpPr>
          <p:spPr>
            <a:xfrm>
              <a:off x="9334571" y="3026825"/>
              <a:ext cx="571335" cy="281937"/>
            </a:xfrm>
            <a:prstGeom prst="rect">
              <a:avLst/>
            </a:prstGeom>
            <a:noFill/>
          </p:spPr>
          <p:txBody>
            <a:bodyPr wrap="square" rtlCol="0">
              <a:spAutoFit/>
            </a:bodyPr>
            <a:lstStyle/>
            <a:p>
              <a:pPr algn="ctr">
                <a:lnSpc>
                  <a:spcPct val="120000"/>
                </a:lnSpc>
              </a:pPr>
              <a:r>
                <a:rPr lang="en-GB" sz="1050" b="1" dirty="0">
                  <a:latin typeface="+mj-lt"/>
                </a:rPr>
                <a:t>26</a:t>
              </a:r>
              <a:endParaRPr lang="en-US" sz="900" i="0" dirty="0">
                <a:solidFill>
                  <a:srgbClr val="161616"/>
                </a:solidFill>
                <a:effectLst/>
                <a:latin typeface="+mj-lt"/>
              </a:endParaRPr>
            </a:p>
          </p:txBody>
        </p:sp>
        <p:sp>
          <p:nvSpPr>
            <p:cNvPr id="60" name="TextBox 59">
              <a:extLst>
                <a:ext uri="{FF2B5EF4-FFF2-40B4-BE49-F238E27FC236}">
                  <a16:creationId xmlns:a16="http://schemas.microsoft.com/office/drawing/2014/main" id="{29829971-49E4-6D54-F3C6-92F396BDCC6D}"/>
                </a:ext>
              </a:extLst>
            </p:cNvPr>
            <p:cNvSpPr txBox="1"/>
            <p:nvPr/>
          </p:nvSpPr>
          <p:spPr>
            <a:xfrm>
              <a:off x="10094303" y="3018310"/>
              <a:ext cx="571335" cy="281937"/>
            </a:xfrm>
            <a:prstGeom prst="rect">
              <a:avLst/>
            </a:prstGeom>
            <a:noFill/>
          </p:spPr>
          <p:txBody>
            <a:bodyPr wrap="square" rtlCol="0">
              <a:spAutoFit/>
            </a:bodyPr>
            <a:lstStyle/>
            <a:p>
              <a:pPr algn="ctr">
                <a:lnSpc>
                  <a:spcPct val="120000"/>
                </a:lnSpc>
              </a:pPr>
              <a:r>
                <a:rPr lang="en-GB" sz="1050" b="1" dirty="0">
                  <a:latin typeface="+mj-lt"/>
                </a:rPr>
                <a:t>28</a:t>
              </a:r>
              <a:endParaRPr lang="en-US" sz="900" i="0" dirty="0">
                <a:solidFill>
                  <a:srgbClr val="161616"/>
                </a:solidFill>
                <a:effectLst/>
                <a:latin typeface="+mj-lt"/>
              </a:endParaRPr>
            </a:p>
          </p:txBody>
        </p:sp>
        <p:sp>
          <p:nvSpPr>
            <p:cNvPr id="61" name="TextBox 60">
              <a:extLst>
                <a:ext uri="{FF2B5EF4-FFF2-40B4-BE49-F238E27FC236}">
                  <a16:creationId xmlns:a16="http://schemas.microsoft.com/office/drawing/2014/main" id="{45006700-A4A1-A4F3-B65E-6000126B4C1D}"/>
                </a:ext>
              </a:extLst>
            </p:cNvPr>
            <p:cNvSpPr txBox="1"/>
            <p:nvPr/>
          </p:nvSpPr>
          <p:spPr>
            <a:xfrm>
              <a:off x="10438026" y="4073158"/>
              <a:ext cx="571335" cy="281937"/>
            </a:xfrm>
            <a:prstGeom prst="rect">
              <a:avLst/>
            </a:prstGeom>
            <a:noFill/>
          </p:spPr>
          <p:txBody>
            <a:bodyPr wrap="square" rtlCol="0">
              <a:spAutoFit/>
            </a:bodyPr>
            <a:lstStyle/>
            <a:p>
              <a:pPr algn="ctr">
                <a:lnSpc>
                  <a:spcPct val="120000"/>
                </a:lnSpc>
              </a:pPr>
              <a:r>
                <a:rPr lang="en-GB" sz="1050" b="1" dirty="0">
                  <a:latin typeface="+mj-lt"/>
                </a:rPr>
                <a:t>18</a:t>
              </a:r>
              <a:endParaRPr lang="en-US" sz="900" i="0" dirty="0">
                <a:solidFill>
                  <a:srgbClr val="161616"/>
                </a:solidFill>
                <a:effectLst/>
                <a:latin typeface="+mj-lt"/>
              </a:endParaRPr>
            </a:p>
          </p:txBody>
        </p:sp>
        <p:sp>
          <p:nvSpPr>
            <p:cNvPr id="62" name="TextBox 61">
              <a:extLst>
                <a:ext uri="{FF2B5EF4-FFF2-40B4-BE49-F238E27FC236}">
                  <a16:creationId xmlns:a16="http://schemas.microsoft.com/office/drawing/2014/main" id="{98EA2CB1-4442-E16C-4CF3-EBBA5A8FCB1B}"/>
                </a:ext>
              </a:extLst>
            </p:cNvPr>
            <p:cNvSpPr txBox="1"/>
            <p:nvPr/>
          </p:nvSpPr>
          <p:spPr>
            <a:xfrm>
              <a:off x="10416772" y="3448147"/>
              <a:ext cx="571335" cy="281937"/>
            </a:xfrm>
            <a:prstGeom prst="rect">
              <a:avLst/>
            </a:prstGeom>
            <a:noFill/>
          </p:spPr>
          <p:txBody>
            <a:bodyPr wrap="square" rtlCol="0">
              <a:spAutoFit/>
            </a:bodyPr>
            <a:lstStyle/>
            <a:p>
              <a:pPr algn="ctr">
                <a:lnSpc>
                  <a:spcPct val="120000"/>
                </a:lnSpc>
              </a:pPr>
              <a:r>
                <a:rPr lang="en-GB" sz="1050" b="1" dirty="0">
                  <a:latin typeface="+mj-lt"/>
                </a:rPr>
                <a:t>28</a:t>
              </a:r>
              <a:endParaRPr lang="en-US" sz="900" i="0" dirty="0">
                <a:solidFill>
                  <a:srgbClr val="161616"/>
                </a:solidFill>
                <a:effectLst/>
                <a:latin typeface="+mj-lt"/>
              </a:endParaRPr>
            </a:p>
          </p:txBody>
        </p:sp>
        <p:sp>
          <p:nvSpPr>
            <p:cNvPr id="63" name="TextBox 62">
              <a:extLst>
                <a:ext uri="{FF2B5EF4-FFF2-40B4-BE49-F238E27FC236}">
                  <a16:creationId xmlns:a16="http://schemas.microsoft.com/office/drawing/2014/main" id="{6DC28991-CDF4-78ED-9919-B1E08B5F1BF2}"/>
                </a:ext>
              </a:extLst>
            </p:cNvPr>
            <p:cNvSpPr txBox="1"/>
            <p:nvPr/>
          </p:nvSpPr>
          <p:spPr>
            <a:xfrm>
              <a:off x="10433398" y="4732584"/>
              <a:ext cx="571335" cy="281937"/>
            </a:xfrm>
            <a:prstGeom prst="rect">
              <a:avLst/>
            </a:prstGeom>
            <a:noFill/>
          </p:spPr>
          <p:txBody>
            <a:bodyPr wrap="square" rtlCol="0">
              <a:spAutoFit/>
            </a:bodyPr>
            <a:lstStyle/>
            <a:p>
              <a:pPr algn="ctr">
                <a:lnSpc>
                  <a:spcPct val="120000"/>
                </a:lnSpc>
              </a:pPr>
              <a:r>
                <a:rPr lang="en-GB" sz="1050" b="1" dirty="0">
                  <a:latin typeface="+mj-lt"/>
                </a:rPr>
                <a:t>33</a:t>
              </a:r>
              <a:endParaRPr lang="en-US" sz="900" i="0" dirty="0">
                <a:solidFill>
                  <a:srgbClr val="161616"/>
                </a:solidFill>
                <a:effectLst/>
                <a:latin typeface="+mj-lt"/>
              </a:endParaRPr>
            </a:p>
          </p:txBody>
        </p:sp>
        <p:sp>
          <p:nvSpPr>
            <p:cNvPr id="64" name="TextBox 63">
              <a:extLst>
                <a:ext uri="{FF2B5EF4-FFF2-40B4-BE49-F238E27FC236}">
                  <a16:creationId xmlns:a16="http://schemas.microsoft.com/office/drawing/2014/main" id="{41566A7C-AD29-7B02-DF66-6F2957A29F62}"/>
                </a:ext>
              </a:extLst>
            </p:cNvPr>
            <p:cNvSpPr txBox="1"/>
            <p:nvPr/>
          </p:nvSpPr>
          <p:spPr>
            <a:xfrm>
              <a:off x="10818916" y="4609151"/>
              <a:ext cx="571335" cy="281937"/>
            </a:xfrm>
            <a:prstGeom prst="rect">
              <a:avLst/>
            </a:prstGeom>
            <a:noFill/>
          </p:spPr>
          <p:txBody>
            <a:bodyPr wrap="square" rtlCol="0">
              <a:spAutoFit/>
            </a:bodyPr>
            <a:lstStyle/>
            <a:p>
              <a:pPr algn="ctr">
                <a:lnSpc>
                  <a:spcPct val="120000"/>
                </a:lnSpc>
              </a:pPr>
              <a:r>
                <a:rPr lang="en-GB" sz="1050" b="1" dirty="0">
                  <a:latin typeface="+mj-lt"/>
                </a:rPr>
                <a:t>23</a:t>
              </a:r>
              <a:endParaRPr lang="en-US" sz="900" i="0" dirty="0">
                <a:solidFill>
                  <a:srgbClr val="161616"/>
                </a:solidFill>
                <a:effectLst/>
                <a:latin typeface="+mj-lt"/>
              </a:endParaRPr>
            </a:p>
          </p:txBody>
        </p:sp>
        <p:sp>
          <p:nvSpPr>
            <p:cNvPr id="65" name="TextBox 64">
              <a:extLst>
                <a:ext uri="{FF2B5EF4-FFF2-40B4-BE49-F238E27FC236}">
                  <a16:creationId xmlns:a16="http://schemas.microsoft.com/office/drawing/2014/main" id="{7C074D50-EC0E-E30E-50A3-F72A732F7655}"/>
                </a:ext>
              </a:extLst>
            </p:cNvPr>
            <p:cNvSpPr txBox="1"/>
            <p:nvPr/>
          </p:nvSpPr>
          <p:spPr>
            <a:xfrm>
              <a:off x="11163369" y="4430425"/>
              <a:ext cx="571335" cy="281937"/>
            </a:xfrm>
            <a:prstGeom prst="rect">
              <a:avLst/>
            </a:prstGeom>
            <a:noFill/>
          </p:spPr>
          <p:txBody>
            <a:bodyPr wrap="square" rtlCol="0">
              <a:spAutoFit/>
            </a:bodyPr>
            <a:lstStyle/>
            <a:p>
              <a:pPr algn="ctr">
                <a:lnSpc>
                  <a:spcPct val="120000"/>
                </a:lnSpc>
              </a:pPr>
              <a:r>
                <a:rPr lang="en-GB" sz="1050" b="1" dirty="0">
                  <a:latin typeface="+mj-lt"/>
                </a:rPr>
                <a:t>27</a:t>
              </a:r>
              <a:endParaRPr lang="en-US" sz="900" i="0" dirty="0">
                <a:solidFill>
                  <a:srgbClr val="161616"/>
                </a:solidFill>
                <a:effectLst/>
                <a:latin typeface="+mj-lt"/>
              </a:endParaRPr>
            </a:p>
          </p:txBody>
        </p:sp>
        <p:sp>
          <p:nvSpPr>
            <p:cNvPr id="66" name="TextBox 65">
              <a:extLst>
                <a:ext uri="{FF2B5EF4-FFF2-40B4-BE49-F238E27FC236}">
                  <a16:creationId xmlns:a16="http://schemas.microsoft.com/office/drawing/2014/main" id="{23D08616-E19C-1137-68D1-382E2ABBF2A6}"/>
                </a:ext>
              </a:extLst>
            </p:cNvPr>
            <p:cNvSpPr txBox="1"/>
            <p:nvPr/>
          </p:nvSpPr>
          <p:spPr>
            <a:xfrm>
              <a:off x="10834460" y="3932189"/>
              <a:ext cx="571335" cy="281937"/>
            </a:xfrm>
            <a:prstGeom prst="rect">
              <a:avLst/>
            </a:prstGeom>
            <a:noFill/>
          </p:spPr>
          <p:txBody>
            <a:bodyPr wrap="square" rtlCol="0">
              <a:spAutoFit/>
            </a:bodyPr>
            <a:lstStyle/>
            <a:p>
              <a:pPr algn="ctr">
                <a:lnSpc>
                  <a:spcPct val="120000"/>
                </a:lnSpc>
              </a:pPr>
              <a:r>
                <a:rPr lang="en-GB" sz="1050" b="1" dirty="0">
                  <a:latin typeface="+mj-lt"/>
                </a:rPr>
                <a:t>27</a:t>
              </a:r>
              <a:endParaRPr lang="en-US" sz="900" i="0" dirty="0">
                <a:solidFill>
                  <a:srgbClr val="161616"/>
                </a:solidFill>
                <a:effectLst/>
                <a:latin typeface="+mj-lt"/>
              </a:endParaRPr>
            </a:p>
          </p:txBody>
        </p:sp>
        <p:sp>
          <p:nvSpPr>
            <p:cNvPr id="67" name="TextBox 66">
              <a:extLst>
                <a:ext uri="{FF2B5EF4-FFF2-40B4-BE49-F238E27FC236}">
                  <a16:creationId xmlns:a16="http://schemas.microsoft.com/office/drawing/2014/main" id="{1F2C1BA2-F39B-3251-D21F-F62D980E0D59}"/>
                </a:ext>
              </a:extLst>
            </p:cNvPr>
            <p:cNvSpPr txBox="1"/>
            <p:nvPr/>
          </p:nvSpPr>
          <p:spPr>
            <a:xfrm>
              <a:off x="9284826" y="2625728"/>
              <a:ext cx="571335" cy="281937"/>
            </a:xfrm>
            <a:prstGeom prst="rect">
              <a:avLst/>
            </a:prstGeom>
            <a:noFill/>
          </p:spPr>
          <p:txBody>
            <a:bodyPr wrap="square" rtlCol="0">
              <a:spAutoFit/>
            </a:bodyPr>
            <a:lstStyle/>
            <a:p>
              <a:pPr algn="ctr">
                <a:lnSpc>
                  <a:spcPct val="120000"/>
                </a:lnSpc>
              </a:pPr>
              <a:r>
                <a:rPr lang="en-GB" sz="1050" b="1" dirty="0">
                  <a:latin typeface="+mj-lt"/>
                </a:rPr>
                <a:t>27</a:t>
              </a:r>
              <a:endParaRPr lang="en-US" sz="900" i="0" dirty="0">
                <a:solidFill>
                  <a:srgbClr val="161616"/>
                </a:solidFill>
                <a:effectLst/>
                <a:latin typeface="+mj-lt"/>
              </a:endParaRPr>
            </a:p>
          </p:txBody>
        </p:sp>
        <p:sp>
          <p:nvSpPr>
            <p:cNvPr id="68" name="TextBox 67">
              <a:extLst>
                <a:ext uri="{FF2B5EF4-FFF2-40B4-BE49-F238E27FC236}">
                  <a16:creationId xmlns:a16="http://schemas.microsoft.com/office/drawing/2014/main" id="{33FD9DB0-52F9-DD01-A1F2-5681BB791BFF}"/>
                </a:ext>
              </a:extLst>
            </p:cNvPr>
            <p:cNvSpPr txBox="1"/>
            <p:nvPr/>
          </p:nvSpPr>
          <p:spPr>
            <a:xfrm>
              <a:off x="9019958" y="2774254"/>
              <a:ext cx="571335" cy="281937"/>
            </a:xfrm>
            <a:prstGeom prst="rect">
              <a:avLst/>
            </a:prstGeom>
            <a:noFill/>
          </p:spPr>
          <p:txBody>
            <a:bodyPr wrap="square" rtlCol="0">
              <a:spAutoFit/>
            </a:bodyPr>
            <a:lstStyle/>
            <a:p>
              <a:pPr algn="ctr">
                <a:lnSpc>
                  <a:spcPct val="120000"/>
                </a:lnSpc>
              </a:pPr>
              <a:r>
                <a:rPr lang="en-GB" sz="1050" b="1" dirty="0">
                  <a:latin typeface="+mj-lt"/>
                </a:rPr>
                <a:t>11</a:t>
              </a:r>
              <a:endParaRPr lang="en-US" sz="900" i="0" dirty="0">
                <a:solidFill>
                  <a:srgbClr val="161616"/>
                </a:solidFill>
                <a:effectLst/>
                <a:latin typeface="+mj-lt"/>
              </a:endParaRPr>
            </a:p>
          </p:txBody>
        </p:sp>
        <p:sp>
          <p:nvSpPr>
            <p:cNvPr id="69" name="TextBox 68">
              <a:extLst>
                <a:ext uri="{FF2B5EF4-FFF2-40B4-BE49-F238E27FC236}">
                  <a16:creationId xmlns:a16="http://schemas.microsoft.com/office/drawing/2014/main" id="{18FABDA1-18A4-8ECA-EB41-F5DE7C92F21B}"/>
                </a:ext>
              </a:extLst>
            </p:cNvPr>
            <p:cNvSpPr txBox="1"/>
            <p:nvPr/>
          </p:nvSpPr>
          <p:spPr>
            <a:xfrm>
              <a:off x="11170094" y="3732764"/>
              <a:ext cx="571335" cy="281937"/>
            </a:xfrm>
            <a:prstGeom prst="rect">
              <a:avLst/>
            </a:prstGeom>
            <a:noFill/>
          </p:spPr>
          <p:txBody>
            <a:bodyPr wrap="square" rtlCol="0">
              <a:spAutoFit/>
            </a:bodyPr>
            <a:lstStyle/>
            <a:p>
              <a:pPr algn="ctr">
                <a:lnSpc>
                  <a:spcPct val="120000"/>
                </a:lnSpc>
              </a:pPr>
              <a:r>
                <a:rPr lang="en-GB" sz="1050" b="1" dirty="0">
                  <a:latin typeface="+mj-lt"/>
                </a:rPr>
                <a:t>11</a:t>
              </a:r>
              <a:endParaRPr lang="en-US" sz="900" i="0" dirty="0">
                <a:solidFill>
                  <a:srgbClr val="161616"/>
                </a:solidFill>
                <a:effectLst/>
                <a:latin typeface="+mj-lt"/>
              </a:endParaRPr>
            </a:p>
          </p:txBody>
        </p:sp>
        <p:sp>
          <p:nvSpPr>
            <p:cNvPr id="70" name="TextBox 69">
              <a:extLst>
                <a:ext uri="{FF2B5EF4-FFF2-40B4-BE49-F238E27FC236}">
                  <a16:creationId xmlns:a16="http://schemas.microsoft.com/office/drawing/2014/main" id="{F9DACEF6-A348-9A8F-039C-B488A92D3F15}"/>
                </a:ext>
              </a:extLst>
            </p:cNvPr>
            <p:cNvSpPr txBox="1"/>
            <p:nvPr/>
          </p:nvSpPr>
          <p:spPr>
            <a:xfrm>
              <a:off x="9683053" y="2788447"/>
              <a:ext cx="571335" cy="281937"/>
            </a:xfrm>
            <a:prstGeom prst="rect">
              <a:avLst/>
            </a:prstGeom>
            <a:noFill/>
          </p:spPr>
          <p:txBody>
            <a:bodyPr wrap="square" rtlCol="0">
              <a:spAutoFit/>
            </a:bodyPr>
            <a:lstStyle/>
            <a:p>
              <a:pPr algn="ctr">
                <a:lnSpc>
                  <a:spcPct val="120000"/>
                </a:lnSpc>
              </a:pPr>
              <a:r>
                <a:rPr lang="en-GB" sz="1050" b="1" dirty="0">
                  <a:latin typeface="+mj-lt"/>
                </a:rPr>
                <a:t>9</a:t>
              </a:r>
              <a:endParaRPr lang="en-US" sz="900" i="0" dirty="0">
                <a:solidFill>
                  <a:srgbClr val="161616"/>
                </a:solidFill>
                <a:effectLst/>
                <a:latin typeface="+mj-lt"/>
              </a:endParaRPr>
            </a:p>
          </p:txBody>
        </p:sp>
        <p:sp>
          <p:nvSpPr>
            <p:cNvPr id="71" name="TextBox 70">
              <a:extLst>
                <a:ext uri="{FF2B5EF4-FFF2-40B4-BE49-F238E27FC236}">
                  <a16:creationId xmlns:a16="http://schemas.microsoft.com/office/drawing/2014/main" id="{B2994C29-41EB-2ABC-1954-B00AA3F82DA4}"/>
                </a:ext>
              </a:extLst>
            </p:cNvPr>
            <p:cNvSpPr txBox="1"/>
            <p:nvPr/>
          </p:nvSpPr>
          <p:spPr>
            <a:xfrm>
              <a:off x="11132652" y="3037426"/>
              <a:ext cx="571335" cy="281937"/>
            </a:xfrm>
            <a:prstGeom prst="rect">
              <a:avLst/>
            </a:prstGeom>
            <a:noFill/>
          </p:spPr>
          <p:txBody>
            <a:bodyPr wrap="square" rtlCol="0">
              <a:spAutoFit/>
            </a:bodyPr>
            <a:lstStyle/>
            <a:p>
              <a:pPr algn="ctr">
                <a:lnSpc>
                  <a:spcPct val="120000"/>
                </a:lnSpc>
              </a:pPr>
              <a:r>
                <a:rPr lang="en-GB" sz="1050" b="1" dirty="0">
                  <a:latin typeface="+mj-lt"/>
                </a:rPr>
                <a:t>8</a:t>
              </a:r>
              <a:endParaRPr lang="en-US" sz="900" i="0" dirty="0">
                <a:solidFill>
                  <a:srgbClr val="161616"/>
                </a:solidFill>
                <a:effectLst/>
                <a:latin typeface="+mj-lt"/>
              </a:endParaRPr>
            </a:p>
          </p:txBody>
        </p:sp>
        <p:sp>
          <p:nvSpPr>
            <p:cNvPr id="72" name="TextBox 71">
              <a:extLst>
                <a:ext uri="{FF2B5EF4-FFF2-40B4-BE49-F238E27FC236}">
                  <a16:creationId xmlns:a16="http://schemas.microsoft.com/office/drawing/2014/main" id="{C9807194-BC58-2EFC-DE92-7948AF2DD487}"/>
                </a:ext>
              </a:extLst>
            </p:cNvPr>
            <p:cNvSpPr txBox="1"/>
            <p:nvPr/>
          </p:nvSpPr>
          <p:spPr>
            <a:xfrm>
              <a:off x="10806190" y="2616140"/>
              <a:ext cx="571335" cy="281937"/>
            </a:xfrm>
            <a:prstGeom prst="rect">
              <a:avLst/>
            </a:prstGeom>
            <a:noFill/>
          </p:spPr>
          <p:txBody>
            <a:bodyPr wrap="square" rtlCol="0">
              <a:spAutoFit/>
            </a:bodyPr>
            <a:lstStyle/>
            <a:p>
              <a:pPr algn="ctr">
                <a:lnSpc>
                  <a:spcPct val="120000"/>
                </a:lnSpc>
              </a:pPr>
              <a:r>
                <a:rPr lang="en-GB" sz="1050" b="1" dirty="0">
                  <a:latin typeface="+mj-lt"/>
                </a:rPr>
                <a:t>8</a:t>
              </a:r>
              <a:endParaRPr lang="en-US" sz="900" i="0" dirty="0">
                <a:solidFill>
                  <a:srgbClr val="161616"/>
                </a:solidFill>
                <a:effectLst/>
                <a:latin typeface="+mj-lt"/>
              </a:endParaRPr>
            </a:p>
          </p:txBody>
        </p:sp>
        <p:sp>
          <p:nvSpPr>
            <p:cNvPr id="73" name="TextBox 72">
              <a:extLst>
                <a:ext uri="{FF2B5EF4-FFF2-40B4-BE49-F238E27FC236}">
                  <a16:creationId xmlns:a16="http://schemas.microsoft.com/office/drawing/2014/main" id="{A73F1043-768F-C6E3-3255-866D009B2401}"/>
                </a:ext>
              </a:extLst>
            </p:cNvPr>
            <p:cNvSpPr txBox="1"/>
            <p:nvPr/>
          </p:nvSpPr>
          <p:spPr>
            <a:xfrm>
              <a:off x="10818916" y="3245033"/>
              <a:ext cx="571335" cy="273280"/>
            </a:xfrm>
            <a:prstGeom prst="rect">
              <a:avLst/>
            </a:prstGeom>
            <a:noFill/>
          </p:spPr>
          <p:txBody>
            <a:bodyPr wrap="square" rtlCol="0">
              <a:spAutoFit/>
            </a:bodyPr>
            <a:lstStyle/>
            <a:p>
              <a:pPr algn="ctr">
                <a:lnSpc>
                  <a:spcPct val="120000"/>
                </a:lnSpc>
              </a:pPr>
              <a:r>
                <a:rPr lang="en-GB" sz="1050" b="1" i="0" dirty="0">
                  <a:solidFill>
                    <a:srgbClr val="161616"/>
                  </a:solidFill>
                  <a:effectLst/>
                  <a:latin typeface="+mj-lt"/>
                </a:rPr>
                <a:t>38</a:t>
              </a:r>
              <a:endParaRPr lang="en-US" sz="900" i="0" dirty="0">
                <a:solidFill>
                  <a:srgbClr val="161616"/>
                </a:solidFill>
                <a:effectLst/>
                <a:latin typeface="+mj-lt"/>
              </a:endParaRPr>
            </a:p>
          </p:txBody>
        </p:sp>
        <p:sp>
          <p:nvSpPr>
            <p:cNvPr id="74" name="TextBox 73">
              <a:extLst>
                <a:ext uri="{FF2B5EF4-FFF2-40B4-BE49-F238E27FC236}">
                  <a16:creationId xmlns:a16="http://schemas.microsoft.com/office/drawing/2014/main" id="{EEAA2767-342E-7A63-0781-5CE07AC2E8C2}"/>
                </a:ext>
              </a:extLst>
            </p:cNvPr>
            <p:cNvSpPr txBox="1"/>
            <p:nvPr/>
          </p:nvSpPr>
          <p:spPr>
            <a:xfrm>
              <a:off x="10535472" y="2801409"/>
              <a:ext cx="571335" cy="273280"/>
            </a:xfrm>
            <a:prstGeom prst="rect">
              <a:avLst/>
            </a:prstGeom>
            <a:noFill/>
          </p:spPr>
          <p:txBody>
            <a:bodyPr wrap="square" rtlCol="0">
              <a:spAutoFit/>
            </a:bodyPr>
            <a:lstStyle/>
            <a:p>
              <a:pPr algn="ctr">
                <a:lnSpc>
                  <a:spcPct val="120000"/>
                </a:lnSpc>
              </a:pPr>
              <a:r>
                <a:rPr lang="en-GB" sz="1050" b="1" i="0" dirty="0">
                  <a:solidFill>
                    <a:srgbClr val="161616"/>
                  </a:solidFill>
                  <a:effectLst/>
                  <a:latin typeface="+mj-lt"/>
                </a:rPr>
                <a:t>38</a:t>
              </a:r>
              <a:endParaRPr lang="en-US" sz="900" i="0" dirty="0">
                <a:solidFill>
                  <a:srgbClr val="161616"/>
                </a:solidFill>
                <a:effectLst/>
                <a:latin typeface="+mj-lt"/>
              </a:endParaRPr>
            </a:p>
          </p:txBody>
        </p:sp>
        <p:sp>
          <p:nvSpPr>
            <p:cNvPr id="75" name="TextBox 74">
              <a:extLst>
                <a:ext uri="{FF2B5EF4-FFF2-40B4-BE49-F238E27FC236}">
                  <a16:creationId xmlns:a16="http://schemas.microsoft.com/office/drawing/2014/main" id="{122500CF-7D79-E94E-98C2-79DF39CDB31D}"/>
                </a:ext>
              </a:extLst>
            </p:cNvPr>
            <p:cNvSpPr txBox="1"/>
            <p:nvPr/>
          </p:nvSpPr>
          <p:spPr>
            <a:xfrm>
              <a:off x="10068756" y="2588876"/>
              <a:ext cx="571335" cy="273280"/>
            </a:xfrm>
            <a:prstGeom prst="rect">
              <a:avLst/>
            </a:prstGeom>
            <a:noFill/>
          </p:spPr>
          <p:txBody>
            <a:bodyPr wrap="square" rtlCol="0">
              <a:spAutoFit/>
            </a:bodyPr>
            <a:lstStyle/>
            <a:p>
              <a:pPr algn="ctr">
                <a:lnSpc>
                  <a:spcPct val="120000"/>
                </a:lnSpc>
              </a:pPr>
              <a:r>
                <a:rPr lang="en-GB" sz="1050" b="1" dirty="0">
                  <a:solidFill>
                    <a:srgbClr val="161616"/>
                  </a:solidFill>
                  <a:latin typeface="+mj-lt"/>
                </a:rPr>
                <a:t>14</a:t>
              </a:r>
              <a:endParaRPr lang="en-US" sz="900" i="0" dirty="0">
                <a:solidFill>
                  <a:srgbClr val="161616"/>
                </a:solidFill>
                <a:effectLst/>
                <a:latin typeface="+mj-lt"/>
              </a:endParaRPr>
            </a:p>
          </p:txBody>
        </p:sp>
      </p:grpSp>
    </p:spTree>
    <p:extLst>
      <p:ext uri="{BB962C8B-B14F-4D97-AF65-F5344CB8AC3E}">
        <p14:creationId xmlns:p14="http://schemas.microsoft.com/office/powerpoint/2010/main" val="1964236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27</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8781289" cy="2401876"/>
          </a:xfrm>
          <a:prstGeom prst="rect">
            <a:avLst/>
          </a:prstGeom>
          <a:noFill/>
        </p:spPr>
        <p:txBody>
          <a:bodyPr wrap="square" rtlCol="0">
            <a:spAutoFit/>
          </a:bodyPr>
          <a:lstStyle/>
          <a:p>
            <a:pPr>
              <a:lnSpc>
                <a:spcPct val="120000"/>
              </a:lnSpc>
            </a:pPr>
            <a:r>
              <a:rPr lang="en-US" sz="1400" b="1" i="0" dirty="0">
                <a:solidFill>
                  <a:srgbClr val="161616"/>
                </a:solidFill>
                <a:effectLst/>
                <a:latin typeface="+mj-lt"/>
              </a:rPr>
              <a:t>Azure SQL</a:t>
            </a:r>
          </a:p>
          <a:p>
            <a:pPr marL="285750" indent="-285750">
              <a:lnSpc>
                <a:spcPct val="120000"/>
              </a:lnSpc>
              <a:buFontTx/>
              <a:buChar char="-"/>
            </a:pPr>
            <a:r>
              <a:rPr lang="en-US" sz="1400" i="0" dirty="0">
                <a:solidFill>
                  <a:srgbClr val="161616"/>
                </a:solidFill>
                <a:effectLst/>
                <a:latin typeface="+mj-lt"/>
              </a:rPr>
              <a:t>Azure SQL Database – a fully managed platform-as-a-service (PaaS) database hosted in Azure.</a:t>
            </a:r>
          </a:p>
          <a:p>
            <a:pPr marL="285750" indent="-285750">
              <a:lnSpc>
                <a:spcPct val="120000"/>
              </a:lnSpc>
              <a:buFontTx/>
              <a:buChar char="-"/>
            </a:pPr>
            <a:r>
              <a:rPr lang="en-US" sz="1400" i="0" dirty="0">
                <a:solidFill>
                  <a:srgbClr val="161616"/>
                </a:solidFill>
                <a:effectLst/>
                <a:latin typeface="+mj-lt"/>
              </a:rPr>
              <a:t>Azure SQL Managed Instance – a hosted instance of SQL Server with automated maintenance, which allows more flexible configuration than Azure SQL DB but with more administrative responsibility for the owner.</a:t>
            </a:r>
          </a:p>
          <a:p>
            <a:pPr marL="285750" indent="-285750">
              <a:lnSpc>
                <a:spcPct val="120000"/>
              </a:lnSpc>
              <a:buFontTx/>
              <a:buChar char="-"/>
            </a:pPr>
            <a:r>
              <a:rPr lang="en-US" sz="1400" i="0" dirty="0">
                <a:solidFill>
                  <a:srgbClr val="161616"/>
                </a:solidFill>
                <a:effectLst/>
                <a:latin typeface="+mj-lt"/>
              </a:rPr>
              <a:t>Azure SQL VM – a virtual machine with an installation of SQL Server, allowing maximum configurability with full management responsibility.</a:t>
            </a:r>
          </a:p>
          <a:p>
            <a:pPr marL="285750" indent="-285750">
              <a:lnSpc>
                <a:spcPct val="120000"/>
              </a:lnSpc>
              <a:buFontTx/>
              <a:buChar char="-"/>
            </a:pP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a:p>
            <a:pPr marL="285750" indent="-285750">
              <a:lnSpc>
                <a:spcPct val="120000"/>
              </a:lnSpc>
              <a:buFontTx/>
              <a:buChar char="-"/>
            </a:pPr>
            <a:endParaRPr lang="en-US" sz="1400" i="0" dirty="0">
              <a:solidFill>
                <a:srgbClr val="161616"/>
              </a:solidFill>
              <a:effectLst/>
              <a:latin typeface="+mj-lt"/>
            </a:endParaRPr>
          </a:p>
        </p:txBody>
      </p:sp>
      <p:sp>
        <p:nvSpPr>
          <p:cNvPr id="35" name="Arrow: Right 34">
            <a:extLst>
              <a:ext uri="{FF2B5EF4-FFF2-40B4-BE49-F238E27FC236}">
                <a16:creationId xmlns:a16="http://schemas.microsoft.com/office/drawing/2014/main" id="{FFAADDB7-3CFC-324A-8778-9A90CDEE88BA}"/>
              </a:ext>
            </a:extLst>
          </p:cNvPr>
          <p:cNvSpPr/>
          <p:nvPr/>
        </p:nvSpPr>
        <p:spPr>
          <a:xfrm>
            <a:off x="2987376" y="3159278"/>
            <a:ext cx="2188392" cy="670389"/>
          </a:xfrm>
          <a:prstGeom prst="rightArrow">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42" name="Group 41">
            <a:extLst>
              <a:ext uri="{FF2B5EF4-FFF2-40B4-BE49-F238E27FC236}">
                <a16:creationId xmlns:a16="http://schemas.microsoft.com/office/drawing/2014/main" id="{29614AB5-652E-EBAC-698F-97A8D56CA0B2}"/>
              </a:ext>
            </a:extLst>
          </p:cNvPr>
          <p:cNvGrpSpPr/>
          <p:nvPr/>
        </p:nvGrpSpPr>
        <p:grpSpPr>
          <a:xfrm>
            <a:off x="5772208" y="3429000"/>
            <a:ext cx="1202076" cy="1459777"/>
            <a:chOff x="909265" y="2712378"/>
            <a:chExt cx="1202076" cy="1459777"/>
          </a:xfrm>
        </p:grpSpPr>
        <p:sp>
          <p:nvSpPr>
            <p:cNvPr id="50" name="Oval 49">
              <a:extLst>
                <a:ext uri="{FF2B5EF4-FFF2-40B4-BE49-F238E27FC236}">
                  <a16:creationId xmlns:a16="http://schemas.microsoft.com/office/drawing/2014/main" id="{652918FC-E556-14CE-6FDE-66A0A8BEF3DC}"/>
                </a:ext>
              </a:extLst>
            </p:cNvPr>
            <p:cNvSpPr/>
            <p:nvPr/>
          </p:nvSpPr>
          <p:spPr>
            <a:xfrm>
              <a:off x="914402" y="2712378"/>
              <a:ext cx="1191800" cy="39041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1" name="Straight Connector 50">
              <a:extLst>
                <a:ext uri="{FF2B5EF4-FFF2-40B4-BE49-F238E27FC236}">
                  <a16:creationId xmlns:a16="http://schemas.microsoft.com/office/drawing/2014/main" id="{20619B5D-F60D-DCE1-342F-50965BFE6F93}"/>
                </a:ext>
              </a:extLst>
            </p:cNvPr>
            <p:cNvCxnSpPr/>
            <p:nvPr/>
          </p:nvCxnSpPr>
          <p:spPr>
            <a:xfrm>
              <a:off x="914402" y="2948683"/>
              <a:ext cx="0" cy="108906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36AACB1-7733-DF2F-0C65-2C524E4FA775}"/>
                </a:ext>
              </a:extLst>
            </p:cNvPr>
            <p:cNvCxnSpPr/>
            <p:nvPr/>
          </p:nvCxnSpPr>
          <p:spPr>
            <a:xfrm>
              <a:off x="2106202" y="2948683"/>
              <a:ext cx="0" cy="108906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7" name="Freeform: Shape 76">
              <a:extLst>
                <a:ext uri="{FF2B5EF4-FFF2-40B4-BE49-F238E27FC236}">
                  <a16:creationId xmlns:a16="http://schemas.microsoft.com/office/drawing/2014/main" id="{287FE964-144C-3EEA-EED6-8556D8E2F25A}"/>
                </a:ext>
              </a:extLst>
            </p:cNvPr>
            <p:cNvSpPr/>
            <p:nvPr/>
          </p:nvSpPr>
          <p:spPr>
            <a:xfrm>
              <a:off x="909265" y="4015284"/>
              <a:ext cx="1202076" cy="156871"/>
            </a:xfrm>
            <a:custGeom>
              <a:avLst/>
              <a:gdLst>
                <a:gd name="connsiteX0" fmla="*/ 0 w 1202076"/>
                <a:gd name="connsiteY0" fmla="*/ 0 h 156871"/>
                <a:gd name="connsiteX1" fmla="*/ 472611 w 1202076"/>
                <a:gd name="connsiteY1" fmla="*/ 154112 h 156871"/>
                <a:gd name="connsiteX2" fmla="*/ 976045 w 1202076"/>
                <a:gd name="connsiteY2" fmla="*/ 92467 h 156871"/>
                <a:gd name="connsiteX3" fmla="*/ 1202076 w 1202076"/>
                <a:gd name="connsiteY3" fmla="*/ 10274 h 156871"/>
              </a:gdLst>
              <a:ahLst/>
              <a:cxnLst>
                <a:cxn ang="0">
                  <a:pos x="connsiteX0" y="connsiteY0"/>
                </a:cxn>
                <a:cxn ang="0">
                  <a:pos x="connsiteX1" y="connsiteY1"/>
                </a:cxn>
                <a:cxn ang="0">
                  <a:pos x="connsiteX2" y="connsiteY2"/>
                </a:cxn>
                <a:cxn ang="0">
                  <a:pos x="connsiteX3" y="connsiteY3"/>
                </a:cxn>
              </a:cxnLst>
              <a:rect l="l" t="t" r="r" b="b"/>
              <a:pathLst>
                <a:path w="1202076" h="156871">
                  <a:moveTo>
                    <a:pt x="0" y="0"/>
                  </a:moveTo>
                  <a:cubicBezTo>
                    <a:pt x="154968" y="69350"/>
                    <a:pt x="309937" y="138701"/>
                    <a:pt x="472611" y="154112"/>
                  </a:cubicBezTo>
                  <a:cubicBezTo>
                    <a:pt x="635285" y="169523"/>
                    <a:pt x="854468" y="116440"/>
                    <a:pt x="976045" y="92467"/>
                  </a:cubicBezTo>
                  <a:cubicBezTo>
                    <a:pt x="1097622" y="68494"/>
                    <a:pt x="1149849" y="39384"/>
                    <a:pt x="1202076" y="10274"/>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78" name="TextBox 77">
            <a:extLst>
              <a:ext uri="{FF2B5EF4-FFF2-40B4-BE49-F238E27FC236}">
                <a16:creationId xmlns:a16="http://schemas.microsoft.com/office/drawing/2014/main" id="{7E1AA221-EA68-3A15-9FB7-12979C6F0663}"/>
              </a:ext>
            </a:extLst>
          </p:cNvPr>
          <p:cNvSpPr txBox="1"/>
          <p:nvPr/>
        </p:nvSpPr>
        <p:spPr>
          <a:xfrm>
            <a:off x="1324358" y="3421988"/>
            <a:ext cx="1114901" cy="592150"/>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Azure SQL Database</a:t>
            </a:r>
            <a:endParaRPr lang="en-US" sz="1400" i="0" dirty="0">
              <a:solidFill>
                <a:srgbClr val="161616"/>
              </a:solidFill>
              <a:effectLst/>
              <a:latin typeface="+mj-lt"/>
            </a:endParaRPr>
          </a:p>
        </p:txBody>
      </p:sp>
      <p:sp>
        <p:nvSpPr>
          <p:cNvPr id="79" name="TextBox 78">
            <a:extLst>
              <a:ext uri="{FF2B5EF4-FFF2-40B4-BE49-F238E27FC236}">
                <a16:creationId xmlns:a16="http://schemas.microsoft.com/office/drawing/2014/main" id="{203A0EA3-F497-C271-35F4-02E8108173F4}"/>
              </a:ext>
            </a:extLst>
          </p:cNvPr>
          <p:cNvSpPr txBox="1"/>
          <p:nvPr/>
        </p:nvSpPr>
        <p:spPr>
          <a:xfrm>
            <a:off x="3398186" y="3327663"/>
            <a:ext cx="1114901" cy="333617"/>
          </a:xfrm>
          <a:prstGeom prst="rect">
            <a:avLst/>
          </a:prstGeom>
          <a:noFill/>
        </p:spPr>
        <p:txBody>
          <a:bodyPr wrap="square" rtlCol="0">
            <a:spAutoFit/>
          </a:bodyPr>
          <a:lstStyle/>
          <a:p>
            <a:pPr algn="ctr">
              <a:lnSpc>
                <a:spcPct val="120000"/>
              </a:lnSpc>
            </a:pPr>
            <a:r>
              <a:rPr lang="en-US" sz="1400" b="1" dirty="0">
                <a:solidFill>
                  <a:srgbClr val="161616"/>
                </a:solidFill>
                <a:latin typeface="+mj-lt"/>
              </a:rPr>
              <a:t>ETL</a:t>
            </a:r>
            <a:endParaRPr lang="en-US" sz="1400" i="0" dirty="0">
              <a:solidFill>
                <a:srgbClr val="161616"/>
              </a:solidFill>
              <a:effectLst/>
              <a:latin typeface="+mj-lt"/>
            </a:endParaRPr>
          </a:p>
        </p:txBody>
      </p:sp>
      <p:sp>
        <p:nvSpPr>
          <p:cNvPr id="80" name="TextBox 79">
            <a:extLst>
              <a:ext uri="{FF2B5EF4-FFF2-40B4-BE49-F238E27FC236}">
                <a16:creationId xmlns:a16="http://schemas.microsoft.com/office/drawing/2014/main" id="{CB1A3136-C012-10CF-E38E-806687E42E3C}"/>
              </a:ext>
            </a:extLst>
          </p:cNvPr>
          <p:cNvSpPr txBox="1"/>
          <p:nvPr/>
        </p:nvSpPr>
        <p:spPr>
          <a:xfrm>
            <a:off x="5782483" y="3967108"/>
            <a:ext cx="1114901" cy="592150"/>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Data Warehouse</a:t>
            </a:r>
            <a:endParaRPr lang="en-US" sz="1400" i="0" dirty="0">
              <a:solidFill>
                <a:srgbClr val="161616"/>
              </a:solidFill>
              <a:effectLst/>
              <a:latin typeface="+mj-lt"/>
            </a:endParaRPr>
          </a:p>
        </p:txBody>
      </p:sp>
      <p:sp>
        <p:nvSpPr>
          <p:cNvPr id="82" name="Arrow: Right 81">
            <a:extLst>
              <a:ext uri="{FF2B5EF4-FFF2-40B4-BE49-F238E27FC236}">
                <a16:creationId xmlns:a16="http://schemas.microsoft.com/office/drawing/2014/main" id="{1193801A-64F3-748C-3F43-7F467727F8E4}"/>
              </a:ext>
            </a:extLst>
          </p:cNvPr>
          <p:cNvSpPr/>
          <p:nvPr/>
        </p:nvSpPr>
        <p:spPr>
          <a:xfrm>
            <a:off x="7570722" y="3731046"/>
            <a:ext cx="2188392" cy="670389"/>
          </a:xfrm>
          <a:prstGeom prst="rightArrow">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8" name="TextBox 87">
            <a:extLst>
              <a:ext uri="{FF2B5EF4-FFF2-40B4-BE49-F238E27FC236}">
                <a16:creationId xmlns:a16="http://schemas.microsoft.com/office/drawing/2014/main" id="{F97AE899-1A34-632E-9AD8-B8ED5EC814DF}"/>
              </a:ext>
            </a:extLst>
          </p:cNvPr>
          <p:cNvSpPr txBox="1"/>
          <p:nvPr/>
        </p:nvSpPr>
        <p:spPr>
          <a:xfrm>
            <a:off x="1316201" y="4632634"/>
            <a:ext cx="1114901" cy="592150"/>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Azure SQL Database</a:t>
            </a:r>
            <a:endParaRPr lang="en-US" sz="1400" i="0" dirty="0">
              <a:solidFill>
                <a:srgbClr val="161616"/>
              </a:solidFill>
              <a:effectLst/>
              <a:latin typeface="+mj-lt"/>
            </a:endParaRPr>
          </a:p>
        </p:txBody>
      </p:sp>
      <p:pic>
        <p:nvPicPr>
          <p:cNvPr id="94" name="Picture 93">
            <a:extLst>
              <a:ext uri="{FF2B5EF4-FFF2-40B4-BE49-F238E27FC236}">
                <a16:creationId xmlns:a16="http://schemas.microsoft.com/office/drawing/2014/main" id="{1712390D-1843-2202-D05B-62133FAC1DC7}"/>
              </a:ext>
            </a:extLst>
          </p:cNvPr>
          <p:cNvPicPr>
            <a:picLocks noChangeAspect="1"/>
          </p:cNvPicPr>
          <p:nvPr/>
        </p:nvPicPr>
        <p:blipFill>
          <a:blip r:embed="rId3"/>
          <a:stretch>
            <a:fillRect/>
          </a:stretch>
        </p:blipFill>
        <p:spPr>
          <a:xfrm>
            <a:off x="1269107" y="3159278"/>
            <a:ext cx="1225402" cy="946831"/>
          </a:xfrm>
          <a:prstGeom prst="rect">
            <a:avLst/>
          </a:prstGeom>
        </p:spPr>
      </p:pic>
      <p:pic>
        <p:nvPicPr>
          <p:cNvPr id="95" name="Picture 94">
            <a:extLst>
              <a:ext uri="{FF2B5EF4-FFF2-40B4-BE49-F238E27FC236}">
                <a16:creationId xmlns:a16="http://schemas.microsoft.com/office/drawing/2014/main" id="{5E0FFDD2-18DD-BCD0-DBC1-C44298FEEBC5}"/>
              </a:ext>
            </a:extLst>
          </p:cNvPr>
          <p:cNvPicPr>
            <a:picLocks noChangeAspect="1"/>
          </p:cNvPicPr>
          <p:nvPr/>
        </p:nvPicPr>
        <p:blipFill>
          <a:blip r:embed="rId3"/>
          <a:stretch>
            <a:fillRect/>
          </a:stretch>
        </p:blipFill>
        <p:spPr>
          <a:xfrm>
            <a:off x="1260951" y="4362907"/>
            <a:ext cx="1225402" cy="946831"/>
          </a:xfrm>
          <a:prstGeom prst="rect">
            <a:avLst/>
          </a:prstGeom>
        </p:spPr>
      </p:pic>
      <p:sp>
        <p:nvSpPr>
          <p:cNvPr id="96" name="Arrow: Right 95">
            <a:extLst>
              <a:ext uri="{FF2B5EF4-FFF2-40B4-BE49-F238E27FC236}">
                <a16:creationId xmlns:a16="http://schemas.microsoft.com/office/drawing/2014/main" id="{4CE2A934-C1C5-ED96-5A6A-2A2ACD315C18}"/>
              </a:ext>
            </a:extLst>
          </p:cNvPr>
          <p:cNvSpPr/>
          <p:nvPr/>
        </p:nvSpPr>
        <p:spPr>
          <a:xfrm>
            <a:off x="2987376" y="4495019"/>
            <a:ext cx="2188392" cy="670389"/>
          </a:xfrm>
          <a:prstGeom prst="rightArrow">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7" name="TextBox 96">
            <a:extLst>
              <a:ext uri="{FF2B5EF4-FFF2-40B4-BE49-F238E27FC236}">
                <a16:creationId xmlns:a16="http://schemas.microsoft.com/office/drawing/2014/main" id="{C685A7CA-5A04-E389-B74B-2150B2578263}"/>
              </a:ext>
            </a:extLst>
          </p:cNvPr>
          <p:cNvSpPr txBox="1"/>
          <p:nvPr/>
        </p:nvSpPr>
        <p:spPr>
          <a:xfrm>
            <a:off x="3398186" y="4663404"/>
            <a:ext cx="1114901" cy="333617"/>
          </a:xfrm>
          <a:prstGeom prst="rect">
            <a:avLst/>
          </a:prstGeom>
          <a:noFill/>
        </p:spPr>
        <p:txBody>
          <a:bodyPr wrap="square" rtlCol="0">
            <a:spAutoFit/>
          </a:bodyPr>
          <a:lstStyle/>
          <a:p>
            <a:pPr algn="ctr">
              <a:lnSpc>
                <a:spcPct val="120000"/>
              </a:lnSpc>
            </a:pPr>
            <a:r>
              <a:rPr lang="en-US" sz="1400" b="1" dirty="0">
                <a:solidFill>
                  <a:srgbClr val="161616"/>
                </a:solidFill>
                <a:latin typeface="+mj-lt"/>
              </a:rPr>
              <a:t>ETL</a:t>
            </a:r>
            <a:endParaRPr lang="en-US" sz="1400" i="0" dirty="0">
              <a:solidFill>
                <a:srgbClr val="161616"/>
              </a:solidFill>
              <a:effectLst/>
              <a:latin typeface="+mj-lt"/>
            </a:endParaRPr>
          </a:p>
        </p:txBody>
      </p:sp>
      <p:sp>
        <p:nvSpPr>
          <p:cNvPr id="98" name="Rectangle: Beveled 97">
            <a:extLst>
              <a:ext uri="{FF2B5EF4-FFF2-40B4-BE49-F238E27FC236}">
                <a16:creationId xmlns:a16="http://schemas.microsoft.com/office/drawing/2014/main" id="{379AA172-73B6-4A0D-669D-647697DB11EC}"/>
              </a:ext>
            </a:extLst>
          </p:cNvPr>
          <p:cNvSpPr/>
          <p:nvPr/>
        </p:nvSpPr>
        <p:spPr>
          <a:xfrm>
            <a:off x="10243445" y="3429000"/>
            <a:ext cx="1375208" cy="1264568"/>
          </a:xfrm>
          <a:prstGeom prst="bevel">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tx1"/>
              </a:solidFill>
            </a:endParaRPr>
          </a:p>
        </p:txBody>
      </p:sp>
      <p:sp>
        <p:nvSpPr>
          <p:cNvPr id="99" name="TextBox 98">
            <a:extLst>
              <a:ext uri="{FF2B5EF4-FFF2-40B4-BE49-F238E27FC236}">
                <a16:creationId xmlns:a16="http://schemas.microsoft.com/office/drawing/2014/main" id="{20F5AA60-1370-ED9A-F675-50FB2CA48B9D}"/>
              </a:ext>
            </a:extLst>
          </p:cNvPr>
          <p:cNvSpPr txBox="1"/>
          <p:nvPr/>
        </p:nvSpPr>
        <p:spPr>
          <a:xfrm>
            <a:off x="10373598" y="3738751"/>
            <a:ext cx="1114901" cy="592150"/>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Power BI Dashboard</a:t>
            </a:r>
            <a:endParaRPr lang="en-US" sz="1400" i="0" dirty="0">
              <a:solidFill>
                <a:srgbClr val="161616"/>
              </a:solidFill>
              <a:effectLst/>
              <a:latin typeface="+mj-lt"/>
            </a:endParaRPr>
          </a:p>
        </p:txBody>
      </p:sp>
      <p:sp>
        <p:nvSpPr>
          <p:cNvPr id="100" name="TextBox 99">
            <a:extLst>
              <a:ext uri="{FF2B5EF4-FFF2-40B4-BE49-F238E27FC236}">
                <a16:creationId xmlns:a16="http://schemas.microsoft.com/office/drawing/2014/main" id="{735D6BDA-89A2-EF01-AB47-B0C241FEB014}"/>
              </a:ext>
            </a:extLst>
          </p:cNvPr>
          <p:cNvSpPr txBox="1"/>
          <p:nvPr/>
        </p:nvSpPr>
        <p:spPr>
          <a:xfrm>
            <a:off x="1200407" y="5757112"/>
            <a:ext cx="1346487" cy="592150"/>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Database Administrator</a:t>
            </a:r>
            <a:endParaRPr lang="en-US" sz="1400" i="0" dirty="0">
              <a:solidFill>
                <a:srgbClr val="161616"/>
              </a:solidFill>
              <a:effectLst/>
              <a:latin typeface="+mj-lt"/>
            </a:endParaRPr>
          </a:p>
        </p:txBody>
      </p:sp>
      <p:sp>
        <p:nvSpPr>
          <p:cNvPr id="101" name="TextBox 100">
            <a:extLst>
              <a:ext uri="{FF2B5EF4-FFF2-40B4-BE49-F238E27FC236}">
                <a16:creationId xmlns:a16="http://schemas.microsoft.com/office/drawing/2014/main" id="{75804A38-0531-AAAE-1D23-BC1C098F30FF}"/>
              </a:ext>
            </a:extLst>
          </p:cNvPr>
          <p:cNvSpPr txBox="1"/>
          <p:nvPr/>
        </p:nvSpPr>
        <p:spPr>
          <a:xfrm>
            <a:off x="4313885" y="6068845"/>
            <a:ext cx="1346487" cy="333617"/>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Data Engineer</a:t>
            </a:r>
            <a:endParaRPr lang="en-US" sz="1400" i="0" dirty="0">
              <a:solidFill>
                <a:srgbClr val="161616"/>
              </a:solidFill>
              <a:effectLst/>
              <a:latin typeface="+mj-lt"/>
            </a:endParaRPr>
          </a:p>
        </p:txBody>
      </p:sp>
      <p:sp>
        <p:nvSpPr>
          <p:cNvPr id="102" name="TextBox 101">
            <a:extLst>
              <a:ext uri="{FF2B5EF4-FFF2-40B4-BE49-F238E27FC236}">
                <a16:creationId xmlns:a16="http://schemas.microsoft.com/office/drawing/2014/main" id="{02DFE592-7FEF-9BBF-AE84-C3FD4DC553E7}"/>
              </a:ext>
            </a:extLst>
          </p:cNvPr>
          <p:cNvSpPr txBox="1"/>
          <p:nvPr/>
        </p:nvSpPr>
        <p:spPr>
          <a:xfrm>
            <a:off x="8913051" y="6053187"/>
            <a:ext cx="1346487" cy="333617"/>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Data Analyst</a:t>
            </a:r>
            <a:endParaRPr lang="en-US" sz="1400" i="0" dirty="0">
              <a:solidFill>
                <a:srgbClr val="161616"/>
              </a:solidFill>
              <a:effectLst/>
              <a:latin typeface="+mj-lt"/>
            </a:endParaRPr>
          </a:p>
        </p:txBody>
      </p:sp>
      <p:sp>
        <p:nvSpPr>
          <p:cNvPr id="103" name="Left Brace 102">
            <a:extLst>
              <a:ext uri="{FF2B5EF4-FFF2-40B4-BE49-F238E27FC236}">
                <a16:creationId xmlns:a16="http://schemas.microsoft.com/office/drawing/2014/main" id="{159467D8-BF23-7A4D-9630-C40A5B9751C6}"/>
              </a:ext>
            </a:extLst>
          </p:cNvPr>
          <p:cNvSpPr/>
          <p:nvPr/>
        </p:nvSpPr>
        <p:spPr>
          <a:xfrm rot="16200000">
            <a:off x="1671534" y="5025520"/>
            <a:ext cx="324112" cy="1262093"/>
          </a:xfrm>
          <a:prstGeom prst="lef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4" name="Left Brace 103">
            <a:extLst>
              <a:ext uri="{FF2B5EF4-FFF2-40B4-BE49-F238E27FC236}">
                <a16:creationId xmlns:a16="http://schemas.microsoft.com/office/drawing/2014/main" id="{F0C0E366-159A-F8F5-3DF8-B18EEF3965F9}"/>
              </a:ext>
            </a:extLst>
          </p:cNvPr>
          <p:cNvSpPr/>
          <p:nvPr/>
        </p:nvSpPr>
        <p:spPr>
          <a:xfrm rot="16200000">
            <a:off x="4743331" y="3706741"/>
            <a:ext cx="452128" cy="3964037"/>
          </a:xfrm>
          <a:prstGeom prst="lef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5" name="Left Brace 104">
            <a:extLst>
              <a:ext uri="{FF2B5EF4-FFF2-40B4-BE49-F238E27FC236}">
                <a16:creationId xmlns:a16="http://schemas.microsoft.com/office/drawing/2014/main" id="{8AF00FFB-759D-E924-A352-CC8A208D7097}"/>
              </a:ext>
            </a:extLst>
          </p:cNvPr>
          <p:cNvSpPr/>
          <p:nvPr/>
        </p:nvSpPr>
        <p:spPr>
          <a:xfrm rot="16200000">
            <a:off x="9360231" y="3786865"/>
            <a:ext cx="452128" cy="3964037"/>
          </a:xfrm>
          <a:prstGeom prst="lef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6" name="TextBox 105">
            <a:extLst>
              <a:ext uri="{FF2B5EF4-FFF2-40B4-BE49-F238E27FC236}">
                <a16:creationId xmlns:a16="http://schemas.microsoft.com/office/drawing/2014/main" id="{E44F5761-4476-525F-D942-0C3275B61C76}"/>
              </a:ext>
            </a:extLst>
          </p:cNvPr>
          <p:cNvSpPr txBox="1"/>
          <p:nvPr/>
        </p:nvSpPr>
        <p:spPr>
          <a:xfrm>
            <a:off x="7440337" y="3876218"/>
            <a:ext cx="2188392" cy="333617"/>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Data Connection</a:t>
            </a:r>
            <a:endParaRPr lang="en-US" sz="1400" i="0" dirty="0">
              <a:solidFill>
                <a:srgbClr val="161616"/>
              </a:solidFill>
              <a:effectLst/>
              <a:latin typeface="+mj-lt"/>
            </a:endParaRPr>
          </a:p>
        </p:txBody>
      </p:sp>
      <p:sp>
        <p:nvSpPr>
          <p:cNvPr id="107" name="TextBox 106">
            <a:extLst>
              <a:ext uri="{FF2B5EF4-FFF2-40B4-BE49-F238E27FC236}">
                <a16:creationId xmlns:a16="http://schemas.microsoft.com/office/drawing/2014/main" id="{DA2454F6-60C0-E9BF-4365-233298AD57D9}"/>
              </a:ext>
            </a:extLst>
          </p:cNvPr>
          <p:cNvSpPr txBox="1"/>
          <p:nvPr/>
        </p:nvSpPr>
        <p:spPr>
          <a:xfrm>
            <a:off x="9628729" y="1401236"/>
            <a:ext cx="2189731" cy="1630575"/>
          </a:xfrm>
          <a:prstGeom prst="rect">
            <a:avLst/>
          </a:prstGeom>
          <a:noFill/>
        </p:spPr>
        <p:txBody>
          <a:bodyPr wrap="square" rtlCol="0">
            <a:spAutoFit/>
          </a:bodyPr>
          <a:lstStyle/>
          <a:p>
            <a:pPr algn="ctr">
              <a:lnSpc>
                <a:spcPct val="120000"/>
              </a:lnSpc>
            </a:pPr>
            <a:r>
              <a:rPr lang="en-US" sz="1050" i="0" dirty="0">
                <a:solidFill>
                  <a:srgbClr val="161616"/>
                </a:solidFill>
                <a:effectLst/>
                <a:latin typeface="+mj-lt"/>
              </a:rPr>
              <a:t>This is just </a:t>
            </a:r>
            <a:r>
              <a:rPr lang="en-US" sz="1050" dirty="0">
                <a:solidFill>
                  <a:srgbClr val="161616"/>
                </a:solidFill>
                <a:latin typeface="+mj-lt"/>
              </a:rPr>
              <a:t>one example of a possible flow. Maybe the Azure SQL database is simple and can be queried directly without the need for a data warehouse. Or maybe we’re dealing with OLTP databases and after the data warehouse stage we need the engineer to design an OLAP.</a:t>
            </a:r>
            <a:endParaRPr lang="en-US" sz="1050" i="0" dirty="0">
              <a:solidFill>
                <a:srgbClr val="161616"/>
              </a:solidFill>
              <a:effectLst/>
              <a:latin typeface="+mj-lt"/>
            </a:endParaRPr>
          </a:p>
        </p:txBody>
      </p:sp>
    </p:spTree>
    <p:extLst>
      <p:ext uri="{BB962C8B-B14F-4D97-AF65-F5344CB8AC3E}">
        <p14:creationId xmlns:p14="http://schemas.microsoft.com/office/powerpoint/2010/main" val="2980864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27</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5873596"/>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Database for open-source relational databases</a:t>
            </a:r>
            <a:endParaRPr lang="en-US" sz="1400" b="1" i="0" dirty="0">
              <a:solidFill>
                <a:srgbClr val="161616"/>
              </a:solidFill>
              <a:effectLst/>
              <a:latin typeface="+mj-lt"/>
            </a:endParaRPr>
          </a:p>
          <a:p>
            <a:pPr marL="285750" indent="-285750">
              <a:lnSpc>
                <a:spcPct val="120000"/>
              </a:lnSpc>
              <a:buFontTx/>
              <a:buChar char="-"/>
            </a:pPr>
            <a:r>
              <a:rPr lang="en-US" sz="1400" b="1" i="0" dirty="0">
                <a:solidFill>
                  <a:srgbClr val="161616"/>
                </a:solidFill>
                <a:effectLst/>
                <a:latin typeface="+mj-lt"/>
              </a:rPr>
              <a:t>Azure Database for MySQL </a:t>
            </a:r>
            <a:r>
              <a:rPr lang="en-US" sz="1400" i="0" dirty="0">
                <a:solidFill>
                  <a:srgbClr val="161616"/>
                </a:solidFill>
                <a:effectLst/>
                <a:latin typeface="+mj-lt"/>
              </a:rPr>
              <a:t>- a simple-to-use open-source database management system that is commonly used in Linux, Apache, MySQL, and PHP (LAMP) stack apps.</a:t>
            </a:r>
          </a:p>
          <a:p>
            <a:pPr marL="285750" indent="-285750">
              <a:lnSpc>
                <a:spcPct val="120000"/>
              </a:lnSpc>
              <a:buFontTx/>
              <a:buChar char="-"/>
            </a:pPr>
            <a:r>
              <a:rPr lang="en-US" sz="1400" b="1" i="0" dirty="0">
                <a:solidFill>
                  <a:srgbClr val="161616"/>
                </a:solidFill>
                <a:effectLst/>
                <a:latin typeface="+mj-lt"/>
              </a:rPr>
              <a:t>Azure Database for MariaDB </a:t>
            </a:r>
            <a:r>
              <a:rPr lang="en-US" sz="1400" i="0" dirty="0">
                <a:solidFill>
                  <a:srgbClr val="161616"/>
                </a:solidFill>
                <a:effectLst/>
                <a:latin typeface="+mj-lt"/>
              </a:rPr>
              <a:t>- a newer database management system, created by the original developers of MySQL. The database engine has since been rewritten and optimized to improve performance. MariaDB offers compatibility with Oracle Database (another popular commercial database management system).</a:t>
            </a:r>
          </a:p>
          <a:p>
            <a:pPr marL="285750" indent="-285750">
              <a:lnSpc>
                <a:spcPct val="120000"/>
              </a:lnSpc>
              <a:buFontTx/>
              <a:buChar char="-"/>
            </a:pPr>
            <a:r>
              <a:rPr lang="en-US" sz="1400" b="1" i="0" dirty="0">
                <a:solidFill>
                  <a:srgbClr val="161616"/>
                </a:solidFill>
                <a:effectLst/>
                <a:latin typeface="+mj-lt"/>
              </a:rPr>
              <a:t>Azure Database for PostgreSQL </a:t>
            </a:r>
            <a:r>
              <a:rPr lang="en-US" sz="1400" i="0" dirty="0">
                <a:solidFill>
                  <a:srgbClr val="161616"/>
                </a:solidFill>
                <a:effectLst/>
                <a:latin typeface="+mj-lt"/>
              </a:rPr>
              <a:t>- a hybrid relational-object database. You can store data in relational tables, but a PostgreSQL database also enables you to store custom data types, with their own </a:t>
            </a:r>
            <a:r>
              <a:rPr lang="en-US" sz="1400" b="1" i="0" dirty="0">
                <a:solidFill>
                  <a:srgbClr val="161616"/>
                </a:solidFill>
                <a:effectLst/>
                <a:latin typeface="+mj-lt"/>
              </a:rPr>
              <a:t>non-relational properties</a:t>
            </a:r>
            <a:r>
              <a:rPr lang="en-US" sz="1400" i="0" dirty="0">
                <a:solidFill>
                  <a:srgbClr val="161616"/>
                </a:solidFill>
                <a:effectLst/>
                <a:latin typeface="+mj-lt"/>
              </a:rPr>
              <a:t>.</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a:p>
            <a:pPr>
              <a:lnSpc>
                <a:spcPct val="120000"/>
              </a:lnSpc>
            </a:pPr>
            <a:r>
              <a:rPr lang="en-US" sz="1600" b="1" dirty="0">
                <a:solidFill>
                  <a:srgbClr val="161616"/>
                </a:solidFill>
                <a:latin typeface="+mj-lt"/>
              </a:rPr>
              <a:t>Azure Cosmos DB</a:t>
            </a:r>
            <a:endParaRPr lang="en-US" sz="1600" b="1" i="0" dirty="0">
              <a:solidFill>
                <a:srgbClr val="161616"/>
              </a:solidFill>
              <a:effectLst/>
              <a:latin typeface="+mj-lt"/>
            </a:endParaRPr>
          </a:p>
          <a:p>
            <a:pPr marL="285750" indent="-285750">
              <a:lnSpc>
                <a:spcPct val="120000"/>
              </a:lnSpc>
              <a:buFontTx/>
              <a:buChar char="-"/>
            </a:pPr>
            <a:r>
              <a:rPr lang="en-US" sz="1400" dirty="0">
                <a:solidFill>
                  <a:srgbClr val="161616"/>
                </a:solidFill>
                <a:latin typeface="+mj-lt"/>
              </a:rPr>
              <a:t>Azure Cosmos DB is a global-scale non-relational (NoSQL) database system that supports multiple application programming interfaces (APIs), enabling you to store and manage data as </a:t>
            </a:r>
            <a:r>
              <a:rPr lang="en-US" sz="1400" b="1" dirty="0">
                <a:solidFill>
                  <a:srgbClr val="161616"/>
                </a:solidFill>
                <a:latin typeface="+mj-lt"/>
              </a:rPr>
              <a:t>JSON documents</a:t>
            </a:r>
            <a:r>
              <a:rPr lang="en-US" sz="1400" dirty="0">
                <a:solidFill>
                  <a:srgbClr val="161616"/>
                </a:solidFill>
                <a:latin typeface="+mj-lt"/>
              </a:rPr>
              <a:t>, key-value pairs, column-families, and graphs.</a:t>
            </a:r>
          </a:p>
          <a:p>
            <a:pPr marL="285750" indent="-285750">
              <a:lnSpc>
                <a:spcPct val="120000"/>
              </a:lnSpc>
              <a:buFontTx/>
              <a:buChar char="-"/>
            </a:pPr>
            <a:endParaRPr lang="en-US" sz="1400" i="0" dirty="0">
              <a:solidFill>
                <a:srgbClr val="161616"/>
              </a:solidFill>
              <a:effectLst/>
              <a:latin typeface="+mj-lt"/>
            </a:endParaRPr>
          </a:p>
          <a:p>
            <a:pPr>
              <a:lnSpc>
                <a:spcPct val="120000"/>
              </a:lnSpc>
            </a:pPr>
            <a:r>
              <a:rPr lang="en-US" sz="1600" b="1" i="0" dirty="0">
                <a:solidFill>
                  <a:srgbClr val="161616"/>
                </a:solidFill>
                <a:effectLst/>
                <a:latin typeface="+mj-lt"/>
              </a:rPr>
              <a:t>Azure Storage</a:t>
            </a:r>
          </a:p>
          <a:p>
            <a:pPr marL="285750" indent="-285750">
              <a:lnSpc>
                <a:spcPct val="120000"/>
              </a:lnSpc>
              <a:buFontTx/>
              <a:buChar char="-"/>
            </a:pPr>
            <a:r>
              <a:rPr lang="en-US" sz="1400" dirty="0">
                <a:solidFill>
                  <a:srgbClr val="161616"/>
                </a:solidFill>
                <a:latin typeface="+mj-lt"/>
              </a:rPr>
              <a:t>Data engineers use Azure Storage to host data lakes - blob storage with a hierarchical namespace that enables files to be organized in folders in a distributed file system.</a:t>
            </a:r>
          </a:p>
          <a:p>
            <a:pPr marL="285750" indent="-285750">
              <a:lnSpc>
                <a:spcPct val="120000"/>
              </a:lnSpc>
              <a:buFontTx/>
              <a:buChar char="-"/>
            </a:pPr>
            <a:endParaRPr lang="en-US" sz="1400" dirty="0">
              <a:solidFill>
                <a:srgbClr val="161616"/>
              </a:solidFill>
              <a:latin typeface="+mj-lt"/>
            </a:endParaRPr>
          </a:p>
          <a:p>
            <a:pPr>
              <a:lnSpc>
                <a:spcPct val="120000"/>
              </a:lnSpc>
            </a:pPr>
            <a:r>
              <a:rPr lang="en-US" sz="1600" b="1" dirty="0">
                <a:solidFill>
                  <a:srgbClr val="161616"/>
                </a:solidFill>
                <a:latin typeface="+mj-lt"/>
              </a:rPr>
              <a:t>Azure Data Factory</a:t>
            </a:r>
          </a:p>
          <a:p>
            <a:pPr marL="285750" indent="-285750">
              <a:lnSpc>
                <a:spcPct val="120000"/>
              </a:lnSpc>
              <a:buFontTx/>
              <a:buChar char="-"/>
            </a:pPr>
            <a:r>
              <a:rPr lang="en-US" sz="1400" dirty="0">
                <a:solidFill>
                  <a:srgbClr val="161616"/>
                </a:solidFill>
                <a:latin typeface="+mj-lt"/>
              </a:rPr>
              <a:t>Azure Data Factory is an Azure service that enables you to define and schedule data pipelines to transfer and transform data.</a:t>
            </a:r>
          </a:p>
          <a:p>
            <a:pPr marL="285750" indent="-285750">
              <a:lnSpc>
                <a:spcPct val="120000"/>
              </a:lnSpc>
              <a:buFontTx/>
              <a:buChar char="-"/>
            </a:pPr>
            <a:r>
              <a:rPr lang="en-US" sz="1400" dirty="0">
                <a:solidFill>
                  <a:srgbClr val="161616"/>
                </a:solidFill>
                <a:latin typeface="+mj-lt"/>
              </a:rPr>
              <a:t>Azure Data Factory is used by data engineers to build extract, transform, and load (ETL) solutions that populate analytical data stores with data from transactional systems across the organization.</a:t>
            </a:r>
          </a:p>
          <a:p>
            <a:pPr marL="285750" indent="-285750">
              <a:lnSpc>
                <a:spcPct val="120000"/>
              </a:lnSpc>
              <a:buFontTx/>
              <a:buChar char="-"/>
            </a:pPr>
            <a:endParaRPr lang="en-US" sz="1400" i="0" dirty="0">
              <a:solidFill>
                <a:srgbClr val="161616"/>
              </a:solidFill>
              <a:effectLst/>
              <a:latin typeface="+mj-lt"/>
            </a:endParaRPr>
          </a:p>
        </p:txBody>
      </p:sp>
    </p:spTree>
    <p:extLst>
      <p:ext uri="{BB962C8B-B14F-4D97-AF65-F5344CB8AC3E}">
        <p14:creationId xmlns:p14="http://schemas.microsoft.com/office/powerpoint/2010/main" val="3034820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11653</TotalTime>
  <Words>9024</Words>
  <Application>Microsoft Office PowerPoint</Application>
  <PresentationFormat>Widescreen</PresentationFormat>
  <Paragraphs>647</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Haythornthwaite</dc:creator>
  <cp:lastModifiedBy>Matthew Haythornthwaite</cp:lastModifiedBy>
  <cp:revision>475</cp:revision>
  <dcterms:created xsi:type="dcterms:W3CDTF">2021-12-05T12:21:15Z</dcterms:created>
  <dcterms:modified xsi:type="dcterms:W3CDTF">2023-07-17T16:53:53Z</dcterms:modified>
</cp:coreProperties>
</file>